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97" r:id="rId2"/>
  </p:sldMasterIdLst>
  <p:notesMasterIdLst>
    <p:notesMasterId r:id="rId21"/>
  </p:notesMasterIdLst>
  <p:sldIdLst>
    <p:sldId id="256" r:id="rId3"/>
    <p:sldId id="260" r:id="rId4"/>
    <p:sldId id="259" r:id="rId5"/>
    <p:sldId id="262" r:id="rId6"/>
    <p:sldId id="261" r:id="rId7"/>
    <p:sldId id="263" r:id="rId8"/>
    <p:sldId id="265" r:id="rId9"/>
    <p:sldId id="266" r:id="rId10"/>
    <p:sldId id="264" r:id="rId11"/>
    <p:sldId id="269" r:id="rId12"/>
    <p:sldId id="268" r:id="rId13"/>
    <p:sldId id="271" r:id="rId14"/>
    <p:sldId id="270" r:id="rId15"/>
    <p:sldId id="272" r:id="rId16"/>
    <p:sldId id="273" r:id="rId17"/>
    <p:sldId id="274" r:id="rId18"/>
    <p:sldId id="275" r:id="rId19"/>
    <p:sldId id="276" r:id="rId20"/>
  </p:sldIdLst>
  <p:sldSz cx="9144000" cy="5143500" type="screen16x9"/>
  <p:notesSz cx="6858000" cy="9144000"/>
  <p:embeddedFontLst>
    <p:embeddedFont>
      <p:font typeface="Anaheim" panose="020B0604020202020204" charset="0"/>
      <p:regular r:id="rId22"/>
    </p:embeddedFont>
    <p:embeddedFont>
      <p:font typeface="Barlow" panose="020B0604020202020204" charset="0"/>
      <p:regular r:id="rId23"/>
      <p:bold r:id="rId24"/>
      <p:italic r:id="rId25"/>
      <p:boldItalic r:id="rId26"/>
    </p:embeddedFont>
    <p:embeddedFont>
      <p:font typeface="Barlow Condensed ExtraBold" panose="020B0604020202020204" charset="0"/>
      <p:bold r:id="rId27"/>
      <p:boldItalic r:id="rId28"/>
    </p:embeddedFont>
    <p:embeddedFont>
      <p:font typeface="Calibri" panose="020F0502020204030204" pitchFamily="34" charset="0"/>
      <p:regular r:id="rId29"/>
      <p:bold r:id="rId30"/>
      <p:italic r:id="rId31"/>
      <p:boldItalic r:id="rId32"/>
    </p:embeddedFont>
    <p:embeddedFont>
      <p:font typeface="Nunito Light" pitchFamily="2" charset="0"/>
      <p:regular r:id="rId33"/>
      <p:italic r:id="rId34"/>
    </p:embeddedFont>
    <p:embeddedFont>
      <p:font typeface="Overpass Mono" panose="020B0604020202020204" charset="0"/>
      <p:regular r:id="rId35"/>
      <p:bold r:id="rId36"/>
    </p:embeddedFont>
    <p:embeddedFont>
      <p:font typeface="Proxima Nova" panose="020B0604020202020204" charset="0"/>
      <p:regular r:id="rId37"/>
      <p:bold r:id="rId38"/>
      <p:italic r:id="rId39"/>
      <p:boldItalic r:id="rId40"/>
    </p:embeddedFont>
    <p:embeddedFont>
      <p:font typeface="Proxima Nova Semibold" panose="020B0604020202020204" charset="0"/>
      <p:regular r:id="rId41"/>
      <p:bold r:id="rId42"/>
      <p:boldItalic r:id="rId43"/>
    </p:embeddedFont>
    <p:embeddedFont>
      <p:font typeface="Raleway Thin" pitchFamily="2" charset="0"/>
      <p:regular r:id="rId44"/>
      <p:italic r:id="rId45"/>
    </p:embeddedFont>
    <p:embeddedFont>
      <p:font typeface="Roboto" panose="02000000000000000000" pitchFamily="2" charset="0"/>
      <p:regular r:id="rId46"/>
      <p:bold r:id="rId47"/>
      <p:italic r:id="rId48"/>
      <p:boldItalic r:id="rId49"/>
    </p:embeddedFont>
    <p:embeddedFont>
      <p:font typeface="Roboto" panose="02000000000000000000" pitchFamily="2" charset="0"/>
      <p:regular r:id="rId46"/>
      <p:bold r:id="rId47"/>
      <p:italic r:id="rId48"/>
      <p:boldItalic r:id="rId49"/>
    </p:embeddedFont>
    <p:embeddedFont>
      <p:font typeface="Roboto Condensed Light" panose="02000000000000000000" pitchFamily="2" charset="0"/>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552E22-59A1-45E5-AE64-F27B01A51B3C}">
  <a:tblStyle styleId="{07552E22-59A1-45E5-AE64-F27B01A51B3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8852883-6267-4E74-BD72-7BF5EA01435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27" autoAdjust="0"/>
  </p:normalViewPr>
  <p:slideViewPr>
    <p:cSldViewPr snapToGrid="0">
      <p:cViewPr varScale="1">
        <p:scale>
          <a:sx n="131" d="100"/>
          <a:sy n="131" d="100"/>
        </p:scale>
        <p:origin x="19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3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font" Target="fonts/font2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w3schools.com/colors/colors_hsl.asp"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dirty="0"/>
              <a:t>PRESENTARME Y HABLAR DE COMO LLEGUE A TRABAJAR CON </a:t>
            </a:r>
            <a:r>
              <a:rPr lang="es-PE" dirty="0" err="1"/>
              <a:t>COMPUTER</a:t>
            </a:r>
            <a:r>
              <a:rPr lang="es-PE" dirty="0"/>
              <a:t> </a:t>
            </a:r>
            <a:r>
              <a:rPr lang="es-PE" dirty="0" err="1"/>
              <a:t>VISION</a:t>
            </a:r>
            <a:endParaRPr lang="es-PE" dirty="0"/>
          </a:p>
          <a:p>
            <a:pPr marL="0" lvl="0" indent="0" algn="l" rtl="0">
              <a:spcBef>
                <a:spcPts val="0"/>
              </a:spcBef>
              <a:spcAft>
                <a:spcPts val="0"/>
              </a:spcAft>
              <a:buNone/>
            </a:pPr>
            <a:r>
              <a:rPr lang="es-PE" dirty="0"/>
              <a:t>DE COMO LA IEEE </a:t>
            </a:r>
            <a:r>
              <a:rPr lang="es-PE" dirty="0" err="1"/>
              <a:t>UNI</a:t>
            </a:r>
            <a:r>
              <a:rPr lang="es-PE" dirty="0"/>
              <a:t> Y LA </a:t>
            </a:r>
            <a:r>
              <a:rPr lang="es-PE" dirty="0" err="1"/>
              <a:t>PROGRAMACION</a:t>
            </a:r>
            <a:r>
              <a:rPr lang="es-PE" dirty="0"/>
              <a:t> Y EL APROVECHAR LAS OPORTUNIDADES CAMBIO MI VIDA</a:t>
            </a:r>
          </a:p>
          <a:p>
            <a:pPr marL="0" lvl="0" indent="0" algn="l" rtl="0">
              <a:spcBef>
                <a:spcPts val="0"/>
              </a:spcBef>
              <a:spcAft>
                <a:spcPts val="0"/>
              </a:spcAft>
              <a:buNone/>
            </a:pPr>
            <a:r>
              <a:rPr lang="es-PE" dirty="0"/>
              <a:t>DESDE APOYO EN INVESTIGACIÓN A ANALISTA Y POSTERIORMENTE LEAD SOFTWARE </a:t>
            </a:r>
            <a:r>
              <a:rPr lang="es-PE" dirty="0" err="1"/>
              <a:t>ENGINEER</a:t>
            </a:r>
            <a:r>
              <a:rPr lang="es-PE" dirty="0"/>
              <a:t> </a:t>
            </a:r>
          </a:p>
          <a:p>
            <a:pPr marL="0" lvl="0" indent="0" algn="l" rtl="0">
              <a:spcBef>
                <a:spcPts val="0"/>
              </a:spcBef>
              <a:spcAft>
                <a:spcPts val="0"/>
              </a:spcAft>
              <a:buNone/>
            </a:pPr>
            <a:r>
              <a:rPr lang="es-PE" dirty="0"/>
              <a:t>MI OPORTUNIDAD DE POR FIN PODER DICTAR EL CURSO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PE" sz="1800" dirty="0">
                <a:effectLst/>
                <a:latin typeface="ArialMT"/>
                <a:ea typeface="Calibri" panose="020F0502020204030204" pitchFamily="34" charset="0"/>
                <a:cs typeface="ArialMT"/>
              </a:rPr>
              <a:t>En una imagen RGB, cada píxel está compuesto por un valor de intensidad correspondiente a cada componente primaria. El color resultante del píxel vendrá por tanto definido por la "cantidad" de intensidad que tenga cada componente. Así, el color blanco estará compuesto de la máxima intensidad de color para los tres componentes. Por el contrario, el color negro será el resultado de reducir al mínimo la intensidad de los componentes (</a:t>
            </a:r>
            <a:r>
              <a:rPr lang="es-PE" sz="1800" b="1" dirty="0">
                <a:effectLst/>
                <a:latin typeface="Arial-BoldMT"/>
                <a:ea typeface="Calibri" panose="020F0502020204030204" pitchFamily="34" charset="0"/>
                <a:cs typeface="Arial-BoldMT"/>
              </a:rPr>
              <a:t>Figura 3.4</a:t>
            </a:r>
            <a:r>
              <a:rPr lang="es-PE" sz="1800" dirty="0">
                <a:effectLst/>
                <a:latin typeface="ArialMT"/>
                <a:ea typeface="Calibri" panose="020F0502020204030204" pitchFamily="34" charset="0"/>
                <a:cs typeface="ArialMT"/>
              </a:rPr>
              <a:t>).</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PE" dirty="0"/>
          </a:p>
        </p:txBody>
      </p:sp>
    </p:spTree>
    <p:extLst>
      <p:ext uri="{BB962C8B-B14F-4D97-AF65-F5344CB8AC3E}">
        <p14:creationId xmlns:p14="http://schemas.microsoft.com/office/powerpoint/2010/main" val="3786601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7000"/>
              </a:lnSpc>
              <a:spcBef>
                <a:spcPts val="0"/>
              </a:spcBef>
              <a:spcAft>
                <a:spcPts val="800"/>
              </a:spcAft>
              <a:buClr>
                <a:srgbClr val="000000"/>
              </a:buClr>
              <a:buSzPts val="1100"/>
              <a:buFont typeface="Arial"/>
              <a:buChar char="●"/>
              <a:tabLst/>
              <a:defRPr/>
            </a:pPr>
            <a:r>
              <a:rPr lang="es-PE" sz="2800" dirty="0">
                <a:hlinkClick r:id="rId3"/>
              </a:rPr>
              <a:t>https://www.w3schools.com/colors/colors_hsl.asp</a:t>
            </a:r>
            <a:endParaRPr lang="es-PE" sz="2800" dirty="0"/>
          </a:p>
          <a:p>
            <a:pPr>
              <a:lnSpc>
                <a:spcPct val="107000"/>
              </a:lnSpc>
              <a:spcAft>
                <a:spcPts val="800"/>
              </a:spcAft>
            </a:pPr>
            <a:endParaRPr lang="es-PE" sz="1800" b="1" dirty="0">
              <a:effectLst/>
              <a:latin typeface="Arial-BoldMT"/>
              <a:ea typeface="Calibri" panose="020F0502020204030204" pitchFamily="34" charset="0"/>
              <a:cs typeface="Arial-BoldMT"/>
            </a:endParaRPr>
          </a:p>
          <a:p>
            <a:pPr>
              <a:lnSpc>
                <a:spcPct val="107000"/>
              </a:lnSpc>
              <a:spcAft>
                <a:spcPts val="800"/>
              </a:spcAft>
            </a:pPr>
            <a:r>
              <a:rPr lang="es-PE" sz="1800" b="1" dirty="0">
                <a:effectLst/>
                <a:latin typeface="Arial-BoldMT"/>
                <a:ea typeface="Calibri" panose="020F0502020204030204" pitchFamily="34" charset="0"/>
                <a:cs typeface="Arial-BoldMT"/>
              </a:rPr>
              <a:t>El matiz (</a:t>
            </a:r>
            <a:r>
              <a:rPr lang="es-PE" sz="1800" b="1" i="1" dirty="0" err="1">
                <a:effectLst/>
                <a:latin typeface="Arial-BoldItalicMT"/>
                <a:ea typeface="Calibri" panose="020F0502020204030204" pitchFamily="34" charset="0"/>
                <a:cs typeface="Arial-BoldItalicMT"/>
              </a:rPr>
              <a:t>Hue</a:t>
            </a:r>
            <a:r>
              <a:rPr lang="es-PE" sz="1800" b="1" dirty="0">
                <a:effectLst/>
                <a:latin typeface="Arial-BoldMT"/>
                <a:ea typeface="Calibri" panose="020F0502020204030204" pitchFamily="34" charset="0"/>
                <a:cs typeface="Arial-BoldMT"/>
              </a:rPr>
              <a:t>)</a:t>
            </a:r>
            <a:r>
              <a:rPr lang="es-PE" sz="1800" dirty="0">
                <a:effectLst/>
                <a:latin typeface="ArialMT"/>
                <a:ea typeface="Calibri" panose="020F0502020204030204" pitchFamily="34" charset="0"/>
                <a:cs typeface="ArialMT"/>
              </a:rPr>
              <a:t>. Es el valor cromático de un color, la frecuencia del espectro donde se encuentra. Depende de la longitud de onda dominante, y es la cualidad que permite clasificar a los colores como amarillo, rojo, violeta, etc.</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sz="1800" b="1" dirty="0">
                <a:effectLst/>
                <a:latin typeface="Arial-BoldMT"/>
                <a:ea typeface="Calibri" panose="020F0502020204030204" pitchFamily="34" charset="0"/>
                <a:cs typeface="Arial-BoldMT"/>
              </a:rPr>
              <a:t>La luminosidad (</a:t>
            </a:r>
            <a:r>
              <a:rPr lang="es-PE" sz="1800" b="1" i="1" dirty="0" err="1">
                <a:effectLst/>
                <a:latin typeface="Arial-BoldItalicMT"/>
                <a:ea typeface="Calibri" panose="020F0502020204030204" pitchFamily="34" charset="0"/>
                <a:cs typeface="Arial-BoldItalicMT"/>
              </a:rPr>
              <a:t>Lightness</a:t>
            </a:r>
            <a:r>
              <a:rPr lang="es-PE" sz="1800" b="1" dirty="0">
                <a:effectLst/>
                <a:latin typeface="Arial-BoldMT"/>
                <a:ea typeface="Calibri" panose="020F0502020204030204" pitchFamily="34" charset="0"/>
                <a:cs typeface="Arial-BoldMT"/>
              </a:rPr>
              <a:t>)</a:t>
            </a:r>
            <a:r>
              <a:rPr lang="es-PE" sz="1800" dirty="0">
                <a:effectLst/>
                <a:latin typeface="ArialMT"/>
                <a:ea typeface="Calibri" panose="020F0502020204030204" pitchFamily="34" charset="0"/>
                <a:cs typeface="ArialMT"/>
              </a:rPr>
              <a:t>. Es el resultado de la mezcla de los colores con blanco o negro y tiene referencia de matiz. Representa la cantidad de luz presente en un color, más blanco o negro, según sea el caso. Cuanto mayor es la luminosidad, mayor es la cantidad de luz en un color, es decir, más color blanco posee.</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sz="1800" b="1" dirty="0">
                <a:effectLst/>
                <a:latin typeface="Arial-BoldMT"/>
                <a:ea typeface="Calibri" panose="020F0502020204030204" pitchFamily="34" charset="0"/>
                <a:cs typeface="Arial-BoldMT"/>
              </a:rPr>
              <a:t>La saturación (</a:t>
            </a:r>
            <a:r>
              <a:rPr lang="es-PE" sz="1800" b="1" i="1" dirty="0" err="1">
                <a:effectLst/>
                <a:latin typeface="Arial-BoldItalicMT"/>
                <a:ea typeface="Calibri" panose="020F0502020204030204" pitchFamily="34" charset="0"/>
                <a:cs typeface="Arial-BoldItalicMT"/>
              </a:rPr>
              <a:t>Saturation</a:t>
            </a:r>
            <a:r>
              <a:rPr lang="es-PE" sz="1800" b="1" dirty="0">
                <a:effectLst/>
                <a:latin typeface="Arial-BoldMT"/>
                <a:ea typeface="Calibri" panose="020F0502020204030204" pitchFamily="34" charset="0"/>
                <a:cs typeface="Arial-BoldMT"/>
              </a:rPr>
              <a:t>). </a:t>
            </a:r>
            <a:r>
              <a:rPr lang="es-PE" sz="1800" dirty="0">
                <a:effectLst/>
                <a:latin typeface="ArialMT"/>
                <a:ea typeface="Calibri" panose="020F0502020204030204" pitchFamily="34" charset="0"/>
                <a:cs typeface="ArialMT"/>
              </a:rPr>
              <a:t>Se refiere al grado de pureza de un color y se mide con relación al gris. Los colores con menor saturación se muestran más agrisados, con mayor cantidad de impurezas y con menor intensidad luminosa.</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PE" dirty="0"/>
          </a:p>
        </p:txBody>
      </p:sp>
    </p:spTree>
    <p:extLst>
      <p:ext uri="{BB962C8B-B14F-4D97-AF65-F5344CB8AC3E}">
        <p14:creationId xmlns:p14="http://schemas.microsoft.com/office/powerpoint/2010/main" val="3301318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PE" sz="1800" dirty="0">
                <a:effectLst/>
                <a:latin typeface="ArialMT"/>
                <a:ea typeface="Calibri" panose="020F0502020204030204" pitchFamily="34" charset="0"/>
                <a:cs typeface="ArialMT"/>
              </a:rPr>
              <a:t>La saturación es uno de los principales retos en el campo del procesamiento de imágenes, debido a que los colores son cada vez más difíciles de distinguir unos de otros a medida que su saturación disminuye, teniendo que usar diferentes espacios de color para optimizar los algoritmos de detección. Esta situación es especialmente delicada en los procesos de segmentación, como se verá en posteriores capítulos.</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PE" dirty="0"/>
          </a:p>
        </p:txBody>
      </p:sp>
    </p:spTree>
    <p:extLst>
      <p:ext uri="{BB962C8B-B14F-4D97-AF65-F5344CB8AC3E}">
        <p14:creationId xmlns:p14="http://schemas.microsoft.com/office/powerpoint/2010/main" val="1071051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PE" sz="1800" dirty="0">
                <a:effectLst/>
                <a:latin typeface="ArialMT"/>
                <a:ea typeface="Calibri" panose="020F0502020204030204" pitchFamily="34" charset="0"/>
                <a:cs typeface="ArialMT"/>
              </a:rPr>
              <a:t>Los Espacios de Color son una herramienta importante en el procesamiento digital de imágenes, ya que permiten analizar cada píxel desde otro punto de vista, y así aprovechar toda la información presente dentro de la imagen.</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PE" dirty="0"/>
          </a:p>
        </p:txBody>
      </p:sp>
    </p:spTree>
    <p:extLst>
      <p:ext uri="{BB962C8B-B14F-4D97-AF65-F5344CB8AC3E}">
        <p14:creationId xmlns:p14="http://schemas.microsoft.com/office/powerpoint/2010/main" val="1560266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PE" sz="1800" dirty="0">
                <a:effectLst/>
                <a:latin typeface="ArialMT"/>
                <a:ea typeface="Calibri" panose="020F0502020204030204" pitchFamily="34" charset="0"/>
                <a:cs typeface="ArialMT"/>
              </a:rPr>
              <a:t>Existen numerosos Espacios de Color, atendiendo cada uno a necesidades tan dispares que van desde la fisiología del ojo humano (Espacio de Hering, o espacio de colores oponentes), hasta el modelo de color sustractivo usado en la impresión sobre papel (</a:t>
            </a:r>
            <a:r>
              <a:rPr lang="es-PE" sz="1800" dirty="0" err="1">
                <a:effectLst/>
                <a:latin typeface="ArialMT"/>
                <a:ea typeface="Calibri" panose="020F0502020204030204" pitchFamily="34" charset="0"/>
                <a:cs typeface="ArialMT"/>
              </a:rPr>
              <a:t>CMYK</a:t>
            </a:r>
            <a:r>
              <a:rPr lang="es-PE" sz="1800" dirty="0">
                <a:effectLst/>
                <a:latin typeface="ArialMT"/>
                <a:ea typeface="Calibri" panose="020F0502020204030204" pitchFamily="34" charset="0"/>
                <a:cs typeface="ArialMT"/>
              </a:rPr>
              <a:t>).</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PE" dirty="0"/>
          </a:p>
        </p:txBody>
      </p:sp>
    </p:spTree>
    <p:extLst>
      <p:ext uri="{BB962C8B-B14F-4D97-AF65-F5344CB8AC3E}">
        <p14:creationId xmlns:p14="http://schemas.microsoft.com/office/powerpoint/2010/main" val="1064417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PE" sz="1800" dirty="0">
                <a:effectLst/>
                <a:latin typeface="ArialMT"/>
                <a:ea typeface="Calibri" panose="020F0502020204030204" pitchFamily="34" charset="0"/>
                <a:cs typeface="ArialMT"/>
              </a:rPr>
              <a:t>El modelo RGB es uno de los más utilizados por los sistemas informáticos para crear y reproducir los colores en monitores y pantallas. Está basado en la llamada "síntesis aditiva", donde las intensidades de luz relativas al rojo, al verde y al azul son sumadas entre sí para conseguir los distintos colores, incluyendo el negro y el blanco.</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PE" dirty="0"/>
          </a:p>
          <a:p>
            <a:pPr>
              <a:lnSpc>
                <a:spcPct val="107000"/>
              </a:lnSpc>
              <a:spcAft>
                <a:spcPts val="800"/>
              </a:spcAft>
            </a:pPr>
            <a:r>
              <a:rPr lang="es-PE" sz="1800" dirty="0">
                <a:effectLst/>
                <a:latin typeface="ArialMT"/>
                <a:ea typeface="Calibri" panose="020F0502020204030204" pitchFamily="34" charset="0"/>
                <a:cs typeface="ArialMT"/>
              </a:rPr>
              <a:t>La representación gráfica del modelo RGB (</a:t>
            </a:r>
            <a:r>
              <a:rPr lang="es-PE" sz="1800" b="1" dirty="0">
                <a:effectLst/>
                <a:latin typeface="Arial-BoldMT"/>
                <a:ea typeface="Calibri" panose="020F0502020204030204" pitchFamily="34" charset="0"/>
                <a:cs typeface="Arial-BoldMT"/>
              </a:rPr>
              <a:t>Figura 3.6</a:t>
            </a:r>
            <a:r>
              <a:rPr lang="es-PE" sz="1800" dirty="0">
                <a:effectLst/>
                <a:latin typeface="ArialMT"/>
                <a:ea typeface="Calibri" panose="020F0502020204030204" pitchFamily="34" charset="0"/>
                <a:cs typeface="ArialMT"/>
              </a:rPr>
              <a:t>) se realiza mediante un cubo unitario con los ejes R, G y B. El origen (0,0,0) representa el negro y las coordenadas (1,1,1) el blanco.</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sz="1800" dirty="0">
                <a:effectLst/>
                <a:latin typeface="ArialMT"/>
                <a:ea typeface="Calibri" panose="020F0502020204030204" pitchFamily="34" charset="0"/>
                <a:cs typeface="ArialMT"/>
              </a:rPr>
              <a:t>Los vértices del cubo en cada eje R, G y B, de coordenadas (1,0,0), (0,1,0) y (0,0,1) representan los colores primarios rojo, verde y azul. Los restantes tres vértices (1,0,1), (0,1,1) y (1,1,0) al magenta, cian y amarillo respectivamente, colores secundarios y respectivamente complementarios del verde, rojo y azul. La diagonal del cubo representa la gama de grises desde el negro al blanco. En esta diagonal cada punto o color se caracteriza por tener la misma cantidad de cada color primario.</a:t>
            </a: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PE" dirty="0"/>
          </a:p>
        </p:txBody>
      </p:sp>
    </p:spTree>
    <p:extLst>
      <p:ext uri="{BB962C8B-B14F-4D97-AF65-F5344CB8AC3E}">
        <p14:creationId xmlns:p14="http://schemas.microsoft.com/office/powerpoint/2010/main" val="1989772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PE" sz="1800" dirty="0">
                <a:effectLst/>
                <a:latin typeface="ArialMT"/>
                <a:ea typeface="Calibri" panose="020F0502020204030204" pitchFamily="34" charset="0"/>
                <a:cs typeface="ArialMT"/>
              </a:rPr>
              <a:t>Las siglas H, S y V corresponden a Tono (</a:t>
            </a:r>
            <a:r>
              <a:rPr lang="es-PE" sz="1800" dirty="0" err="1">
                <a:effectLst/>
                <a:latin typeface="ArialMT"/>
                <a:ea typeface="Calibri" panose="020F0502020204030204" pitchFamily="34" charset="0"/>
                <a:cs typeface="ArialMT"/>
              </a:rPr>
              <a:t>hue</a:t>
            </a:r>
            <a:r>
              <a:rPr lang="es-PE" sz="1800" dirty="0">
                <a:effectLst/>
                <a:latin typeface="ArialMT"/>
                <a:ea typeface="Calibri" panose="020F0502020204030204" pitchFamily="34" charset="0"/>
                <a:cs typeface="ArialMT"/>
              </a:rPr>
              <a:t>), Saturación (</a:t>
            </a:r>
            <a:r>
              <a:rPr lang="es-PE" sz="1800" dirty="0" err="1">
                <a:effectLst/>
                <a:latin typeface="ArialMT"/>
                <a:ea typeface="Calibri" panose="020F0502020204030204" pitchFamily="34" charset="0"/>
                <a:cs typeface="ArialMT"/>
              </a:rPr>
              <a:t>saturation</a:t>
            </a:r>
            <a:r>
              <a:rPr lang="es-PE" sz="1800" dirty="0">
                <a:effectLst/>
                <a:latin typeface="ArialMT"/>
                <a:ea typeface="Calibri" panose="020F0502020204030204" pitchFamily="34" charset="0"/>
                <a:cs typeface="ArialMT"/>
              </a:rPr>
              <a:t>) y valor (</a:t>
            </a:r>
            <a:r>
              <a:rPr lang="es-PE" sz="1800" dirty="0" err="1">
                <a:effectLst/>
                <a:latin typeface="ArialMT"/>
                <a:ea typeface="Calibri" panose="020F0502020204030204" pitchFamily="34" charset="0"/>
                <a:cs typeface="ArialMT"/>
              </a:rPr>
              <a:t>value</a:t>
            </a:r>
            <a:r>
              <a:rPr lang="es-PE" sz="1800" dirty="0">
                <a:effectLst/>
                <a:latin typeface="ArialMT"/>
                <a:ea typeface="Calibri" panose="020F0502020204030204" pitchFamily="34" charset="0"/>
                <a:cs typeface="ArialMT"/>
              </a:rPr>
              <a:t>) respectivamente. También se denomina </a:t>
            </a:r>
            <a:r>
              <a:rPr lang="es-PE" sz="1800" dirty="0" err="1">
                <a:effectLst/>
                <a:latin typeface="ArialMT"/>
                <a:ea typeface="Calibri" panose="020F0502020204030204" pitchFamily="34" charset="0"/>
                <a:cs typeface="ArialMT"/>
              </a:rPr>
              <a:t>HSB</a:t>
            </a:r>
            <a:r>
              <a:rPr lang="es-PE" sz="1800" dirty="0">
                <a:effectLst/>
                <a:latin typeface="ArialMT"/>
                <a:ea typeface="Calibri" panose="020F0502020204030204" pitchFamily="34" charset="0"/>
                <a:cs typeface="ArialMT"/>
              </a:rPr>
              <a:t>, siendo B el brillo (</a:t>
            </a:r>
            <a:r>
              <a:rPr lang="es-PE" sz="1800" dirty="0" err="1">
                <a:effectLst/>
                <a:latin typeface="ArialMT"/>
                <a:ea typeface="Calibri" panose="020F0502020204030204" pitchFamily="34" charset="0"/>
                <a:cs typeface="ArialMT"/>
              </a:rPr>
              <a:t>brighness</a:t>
            </a:r>
            <a:r>
              <a:rPr lang="es-PE" sz="1800" dirty="0">
                <a:effectLst/>
                <a:latin typeface="ArialMT"/>
                <a:ea typeface="Calibri" panose="020F0502020204030204" pitchFamily="34" charset="0"/>
                <a:cs typeface="ArialMT"/>
              </a:rPr>
              <a:t>). El sistema coordenado es cilíndrico, y el subconjunto de este espacio donde se define el color es una pirámide de base hexagonal </a:t>
            </a:r>
          </a:p>
          <a:p>
            <a:endParaRPr lang="es-PE" sz="1800" dirty="0">
              <a:effectLst/>
              <a:latin typeface="ArialM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PE" sz="1800" dirty="0">
                <a:effectLst/>
                <a:latin typeface="ArialMT"/>
                <a:ea typeface="Calibri" panose="020F0502020204030204" pitchFamily="34" charset="0"/>
                <a:cs typeface="ArialMT"/>
              </a:rPr>
              <a:t>En el modelo </a:t>
            </a:r>
            <a:r>
              <a:rPr lang="es-PE" sz="1800" dirty="0" err="1">
                <a:effectLst/>
                <a:latin typeface="ArialMT"/>
                <a:ea typeface="Calibri" panose="020F0502020204030204" pitchFamily="34" charset="0"/>
                <a:cs typeface="ArialMT"/>
              </a:rPr>
              <a:t>HSV</a:t>
            </a:r>
            <a:r>
              <a:rPr lang="es-PE" sz="1800" dirty="0">
                <a:effectLst/>
                <a:latin typeface="ArialMT"/>
                <a:ea typeface="Calibri" panose="020F0502020204030204" pitchFamily="34" charset="0"/>
                <a:cs typeface="ArialMT"/>
              </a:rPr>
              <a:t> los colores más brillantes están contenidos en el área hexagonal correspondiente a V=1. Para medir el tono, se usa el ángulo alrededor del eje S. El rojo se sitúa a 0º, el verde a los 120º y el azul a los 240º. Los colores complementarios se encuentran a 180º de su color primario. El rango de S se extiende desde 0, situado en el eje de la pirámide, donde se sitúan los colores más oscuros, hasta 1, coincidiendo con el final del área hexagonal de la pirámide.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s-PE" sz="18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s-ES" sz="1800" b="0" i="0" u="none" strike="noStrike" baseline="0" dirty="0">
                <a:latin typeface="ArialMT"/>
              </a:rPr>
              <a:t>El vértice corresponde al negro con coordenadas S=0 y V=0. El blanco corresponde a S=0 </a:t>
            </a:r>
            <a:r>
              <a:rPr lang="es-PE" sz="1800" b="0" i="0" u="none" strike="noStrike" baseline="0" dirty="0">
                <a:latin typeface="ArialMT"/>
              </a:rPr>
              <a:t>y V=1.</a:t>
            </a:r>
            <a:endParaRPr lang="es-PE" dirty="0"/>
          </a:p>
        </p:txBody>
      </p:sp>
    </p:spTree>
    <p:extLst>
      <p:ext uri="{BB962C8B-B14F-4D97-AF65-F5344CB8AC3E}">
        <p14:creationId xmlns:p14="http://schemas.microsoft.com/office/powerpoint/2010/main" val="479810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r>
              <a:rPr lang="es-ES" sz="1800" b="0" i="0" u="none" strike="noStrike" baseline="0" dirty="0">
                <a:latin typeface="ArialMT"/>
              </a:rPr>
              <a:t>El modelo de color </a:t>
            </a:r>
            <a:r>
              <a:rPr lang="es-ES" sz="1800" b="0" i="0" u="none" strike="noStrike" baseline="0" dirty="0" err="1">
                <a:latin typeface="ArialMT"/>
              </a:rPr>
              <a:t>HSI</a:t>
            </a:r>
            <a:r>
              <a:rPr lang="es-ES" sz="1800" b="0" i="0" u="none" strike="noStrike" baseline="0" dirty="0">
                <a:latin typeface="ArialMT"/>
              </a:rPr>
              <a:t> (del inglés </a:t>
            </a:r>
            <a:r>
              <a:rPr lang="es-ES" sz="1800" b="0" i="0" u="none" strike="noStrike" baseline="0" dirty="0" err="1">
                <a:latin typeface="ArialMT"/>
              </a:rPr>
              <a:t>Hue-Saturation-Intensity</a:t>
            </a:r>
            <a:r>
              <a:rPr lang="es-ES" sz="1800" b="0" i="0" u="none" strike="noStrike" baseline="0" dirty="0">
                <a:latin typeface="ArialMT"/>
              </a:rPr>
              <a:t>, Tono, Saturación, Intensidad) se define a través de una transformación no lineal del espacio de color RGB</a:t>
            </a:r>
          </a:p>
          <a:p>
            <a:pPr algn="l"/>
            <a:endParaRPr lang="es-ES" sz="1800" b="0" i="0" u="none" strike="noStrike" baseline="0" dirty="0">
              <a:latin typeface="ArialMT"/>
            </a:endParaRPr>
          </a:p>
          <a:p>
            <a:pPr algn="l"/>
            <a:r>
              <a:rPr lang="es-ES" sz="1800" b="0" i="0" u="none" strike="noStrike" baseline="0" dirty="0" err="1">
                <a:latin typeface="ArialMT"/>
              </a:rPr>
              <a:t>YCbCr</a:t>
            </a:r>
            <a:r>
              <a:rPr lang="es-ES" sz="1800" b="0" i="0" u="none" strike="noStrike" baseline="0" dirty="0">
                <a:latin typeface="ArialMT"/>
              </a:rPr>
              <a:t> es una codificación no lineal del espacio de color RGB, usada comúnmente por los estudios de televisión europeos y en la compresión de imágenes</a:t>
            </a:r>
            <a:endParaRPr lang="es-PE" dirty="0"/>
          </a:p>
        </p:txBody>
      </p:sp>
    </p:spTree>
    <p:extLst>
      <p:ext uri="{BB962C8B-B14F-4D97-AF65-F5344CB8AC3E}">
        <p14:creationId xmlns:p14="http://schemas.microsoft.com/office/powerpoint/2010/main" val="3187298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PE" dirty="0"/>
              <a:t>En este curso no veremos </a:t>
            </a:r>
            <a:r>
              <a:rPr lang="es-PE" dirty="0" err="1"/>
              <a:t>maching</a:t>
            </a:r>
            <a:r>
              <a:rPr lang="es-PE" dirty="0"/>
              <a:t> </a:t>
            </a:r>
            <a:r>
              <a:rPr lang="es-PE" dirty="0" err="1"/>
              <a:t>learning</a:t>
            </a:r>
            <a:r>
              <a:rPr lang="es-PE" dirty="0"/>
              <a:t> o algún tipo de aprendizaje ya que es un curso básico, tal vez en una segunda entrega si.</a:t>
            </a:r>
          </a:p>
        </p:txBody>
      </p:sp>
    </p:spTree>
    <p:extLst>
      <p:ext uri="{BB962C8B-B14F-4D97-AF65-F5344CB8AC3E}">
        <p14:creationId xmlns:p14="http://schemas.microsoft.com/office/powerpoint/2010/main" val="3839564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595858"/>
                </a:solidFill>
                <a:effectLst/>
                <a:latin typeface="roboto" panose="02000000000000000000" pitchFamily="2" charset="0"/>
              </a:rPr>
              <a:t>Imagínese, si puede crear una aplicación para etiquetar automáticamente una fotografía como en Facebook, o crear su propia contraseña de reconocimiento facial para su laptop o celular. En este taller, usaremos Python para comprender los conceptos básicos del procesamiento de imágenes y luego desarrollaremos un proyecto simple pero fascinante.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PE" dirty="0"/>
              <a:t>Hablar de mi trabajo</a:t>
            </a:r>
          </a:p>
          <a:p>
            <a:r>
              <a:rPr lang="es-PE" dirty="0"/>
              <a:t>De la industria 4.0</a:t>
            </a:r>
          </a:p>
          <a:p>
            <a:r>
              <a:rPr lang="es-PE" dirty="0"/>
              <a:t>Perú no desarrollado</a:t>
            </a:r>
          </a:p>
          <a:p>
            <a:endParaRPr lang="es-PE" dirty="0"/>
          </a:p>
        </p:txBody>
      </p:sp>
    </p:spTree>
    <p:extLst>
      <p:ext uri="{BB962C8B-B14F-4D97-AF65-F5344CB8AC3E}">
        <p14:creationId xmlns:p14="http://schemas.microsoft.com/office/powerpoint/2010/main" val="3366629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PE" dirty="0"/>
              <a:t>En este punto pedir que se presenten algunos para sectorizar áreas de </a:t>
            </a:r>
            <a:r>
              <a:rPr lang="es-PE" dirty="0" err="1"/>
              <a:t>aplicacion</a:t>
            </a:r>
            <a:endParaRPr lang="es-PE" dirty="0"/>
          </a:p>
        </p:txBody>
      </p:sp>
    </p:spTree>
    <p:extLst>
      <p:ext uri="{BB962C8B-B14F-4D97-AF65-F5344CB8AC3E}">
        <p14:creationId xmlns:p14="http://schemas.microsoft.com/office/powerpoint/2010/main" val="3779108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Una imagen es una matriz, de píxeles cuadrados (elementos de imagen) dispuestos en columnas y filas.</a:t>
            </a:r>
          </a:p>
          <a:p>
            <a:endParaRPr lang="es-ES" dirty="0"/>
          </a:p>
          <a:p>
            <a:pPr>
              <a:lnSpc>
                <a:spcPct val="107000"/>
              </a:lnSpc>
              <a:spcAft>
                <a:spcPts val="800"/>
              </a:spcAft>
            </a:pPr>
            <a:r>
              <a:rPr lang="es-PE" sz="1100" dirty="0">
                <a:effectLst/>
                <a:latin typeface="ArialMT"/>
                <a:ea typeface="Calibri" panose="020F0502020204030204" pitchFamily="34" charset="0"/>
                <a:cs typeface="ArialMT"/>
              </a:rPr>
              <a:t>Además también se puede ver  como una función de dos dimensiones </a:t>
            </a:r>
            <a:r>
              <a:rPr lang="es-PE" sz="1100" i="1" dirty="0">
                <a:effectLst/>
                <a:latin typeface="Arial-ItalicMT"/>
                <a:ea typeface="Calibri" panose="020F0502020204030204" pitchFamily="34" charset="0"/>
                <a:cs typeface="Arial-ItalicMT"/>
              </a:rPr>
              <a:t>f(</a:t>
            </a:r>
            <a:r>
              <a:rPr lang="es-PE" sz="1100" i="1" dirty="0" err="1">
                <a:effectLst/>
                <a:latin typeface="Arial-ItalicMT"/>
                <a:ea typeface="Calibri" panose="020F0502020204030204" pitchFamily="34" charset="0"/>
                <a:cs typeface="Arial-ItalicMT"/>
              </a:rPr>
              <a:t>x,y</a:t>
            </a:r>
            <a:r>
              <a:rPr lang="es-PE" sz="1100" i="1" dirty="0">
                <a:effectLst/>
                <a:latin typeface="Arial-ItalicMT"/>
                <a:ea typeface="Calibri" panose="020F0502020204030204" pitchFamily="34" charset="0"/>
                <a:cs typeface="Arial-ItalicMT"/>
              </a:rPr>
              <a:t>) </a:t>
            </a:r>
            <a:r>
              <a:rPr lang="es-PE" sz="1100" dirty="0">
                <a:effectLst/>
                <a:latin typeface="ArialMT"/>
                <a:ea typeface="Calibri" panose="020F0502020204030204" pitchFamily="34" charset="0"/>
                <a:cs typeface="ArialMT"/>
              </a:rPr>
              <a:t>donde </a:t>
            </a:r>
            <a:r>
              <a:rPr lang="es-PE" sz="1100" i="1" dirty="0">
                <a:effectLst/>
                <a:latin typeface="Arial-ItalicMT"/>
                <a:ea typeface="Calibri" panose="020F0502020204030204" pitchFamily="34" charset="0"/>
                <a:cs typeface="Arial-ItalicMT"/>
              </a:rPr>
              <a:t>x </a:t>
            </a:r>
            <a:r>
              <a:rPr lang="es-PE" sz="1100" dirty="0">
                <a:effectLst/>
                <a:latin typeface="ArialMT"/>
                <a:ea typeface="Calibri" panose="020F0502020204030204" pitchFamily="34" charset="0"/>
                <a:cs typeface="ArialMT"/>
              </a:rPr>
              <a:t>e </a:t>
            </a:r>
            <a:r>
              <a:rPr lang="es-PE" sz="1100" i="1" dirty="0">
                <a:effectLst/>
                <a:latin typeface="Arial-ItalicMT"/>
                <a:ea typeface="Calibri" panose="020F0502020204030204" pitchFamily="34" charset="0"/>
                <a:cs typeface="Arial-ItalicMT"/>
              </a:rPr>
              <a:t>y </a:t>
            </a:r>
            <a:r>
              <a:rPr lang="es-PE" sz="1100" dirty="0">
                <a:effectLst/>
                <a:latin typeface="ArialMT"/>
                <a:ea typeface="Calibri" panose="020F0502020204030204" pitchFamily="34" charset="0"/>
                <a:cs typeface="ArialMT"/>
              </a:rPr>
              <a:t>son las coordenadas de un plano que contiene todos los puntos de la misma, y </a:t>
            </a:r>
            <a:r>
              <a:rPr lang="es-PE" sz="1100" i="1" dirty="0">
                <a:effectLst/>
                <a:latin typeface="Arial-ItalicMT"/>
                <a:ea typeface="Calibri" panose="020F0502020204030204" pitchFamily="34" charset="0"/>
                <a:cs typeface="Arial-ItalicMT"/>
              </a:rPr>
              <a:t>f(</a:t>
            </a:r>
            <a:r>
              <a:rPr lang="es-PE" sz="1100" i="1" dirty="0" err="1">
                <a:effectLst/>
                <a:latin typeface="Arial-ItalicMT"/>
                <a:ea typeface="Calibri" panose="020F0502020204030204" pitchFamily="34" charset="0"/>
                <a:cs typeface="Arial-ItalicMT"/>
              </a:rPr>
              <a:t>x,y</a:t>
            </a:r>
            <a:r>
              <a:rPr lang="es-PE" sz="1100" i="1" dirty="0">
                <a:effectLst/>
                <a:latin typeface="Arial-ItalicMT"/>
                <a:ea typeface="Calibri" panose="020F0502020204030204" pitchFamily="34" charset="0"/>
                <a:cs typeface="Arial-ItalicMT"/>
              </a:rPr>
              <a:t>) </a:t>
            </a:r>
            <a:r>
              <a:rPr lang="es-PE" sz="1100" dirty="0">
                <a:effectLst/>
                <a:latin typeface="ArialMT"/>
                <a:ea typeface="Calibri" panose="020F0502020204030204" pitchFamily="34" charset="0"/>
                <a:cs typeface="ArialMT"/>
              </a:rPr>
              <a:t>es la amplitud en el punto </a:t>
            </a:r>
            <a:r>
              <a:rPr lang="es-PE" sz="1100" i="1" dirty="0">
                <a:effectLst/>
                <a:latin typeface="Arial-ItalicMT"/>
                <a:ea typeface="Calibri" panose="020F0502020204030204" pitchFamily="34" charset="0"/>
                <a:cs typeface="Arial-ItalicMT"/>
              </a:rPr>
              <a:t>(</a:t>
            </a:r>
            <a:r>
              <a:rPr lang="es-PE" sz="1100" i="1" dirty="0" err="1">
                <a:effectLst/>
                <a:latin typeface="Arial-ItalicMT"/>
                <a:ea typeface="Calibri" panose="020F0502020204030204" pitchFamily="34" charset="0"/>
                <a:cs typeface="Arial-ItalicMT"/>
              </a:rPr>
              <a:t>x,y</a:t>
            </a:r>
            <a:r>
              <a:rPr lang="es-PE" sz="1100" i="1" dirty="0">
                <a:effectLst/>
                <a:latin typeface="Arial-ItalicMT"/>
                <a:ea typeface="Calibri" panose="020F0502020204030204" pitchFamily="34" charset="0"/>
                <a:cs typeface="Arial-ItalicMT"/>
              </a:rPr>
              <a:t>) </a:t>
            </a:r>
            <a:r>
              <a:rPr lang="es-PE" sz="1100" dirty="0">
                <a:effectLst/>
                <a:latin typeface="ArialMT"/>
                <a:ea typeface="Calibri" panose="020F0502020204030204" pitchFamily="34" charset="0"/>
                <a:cs typeface="ArialMT"/>
              </a:rPr>
              <a:t>a la cual se le llama intensidad o nivel de gris de la imagen en ese punto. En el caso de que tanto las coordenadas </a:t>
            </a:r>
            <a:r>
              <a:rPr lang="es-PE" sz="1100" i="1" dirty="0">
                <a:effectLst/>
                <a:latin typeface="Arial-ItalicMT"/>
                <a:ea typeface="Calibri" panose="020F0502020204030204" pitchFamily="34" charset="0"/>
                <a:cs typeface="Arial-ItalicMT"/>
              </a:rPr>
              <a:t>x </a:t>
            </a:r>
            <a:r>
              <a:rPr lang="es-PE" sz="1100" dirty="0">
                <a:effectLst/>
                <a:latin typeface="ArialMT"/>
                <a:ea typeface="Calibri" panose="020F0502020204030204" pitchFamily="34" charset="0"/>
                <a:cs typeface="ArialMT"/>
              </a:rPr>
              <a:t>e </a:t>
            </a:r>
            <a:r>
              <a:rPr lang="es-PE" sz="1100" i="1" dirty="0">
                <a:effectLst/>
                <a:latin typeface="Arial-ItalicMT"/>
                <a:ea typeface="Calibri" panose="020F0502020204030204" pitchFamily="34" charset="0"/>
                <a:cs typeface="Arial-ItalicMT"/>
              </a:rPr>
              <a:t>y </a:t>
            </a:r>
            <a:r>
              <a:rPr lang="es-PE" sz="1100" dirty="0">
                <a:effectLst/>
                <a:latin typeface="ArialMT"/>
                <a:ea typeface="Calibri" panose="020F0502020204030204" pitchFamily="34" charset="0"/>
                <a:cs typeface="ArialMT"/>
              </a:rPr>
              <a:t>como los valores de intensidad de la función </a:t>
            </a:r>
            <a:r>
              <a:rPr lang="es-PE" sz="1100" i="1" dirty="0">
                <a:effectLst/>
                <a:latin typeface="Arial-ItalicMT"/>
                <a:ea typeface="Calibri" panose="020F0502020204030204" pitchFamily="34" charset="0"/>
                <a:cs typeface="Arial-ItalicMT"/>
              </a:rPr>
              <a:t>f </a:t>
            </a:r>
            <a:r>
              <a:rPr lang="es-PE" sz="1100" dirty="0">
                <a:effectLst/>
                <a:latin typeface="ArialMT"/>
                <a:ea typeface="Calibri" panose="020F0502020204030204" pitchFamily="34" charset="0"/>
                <a:cs typeface="ArialMT"/>
              </a:rPr>
              <a:t>sean discretos y finitos, se habla de una imagen digital</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a:p>
            <a:r>
              <a:rPr lang="es-ES" dirty="0"/>
              <a:t>Por ejemplo aquí podemos ver una imagen de 8bit a blanco y negro 256 intensidades</a:t>
            </a:r>
          </a:p>
          <a:p>
            <a:r>
              <a:rPr lang="es-ES" dirty="0"/>
              <a:t>Y otra a colores 16M colores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ES" dirty="0"/>
              <a:t>Una imagen de color verdadero ensamblada a partir de tres imágenes en escala de grises de color rojo, verde y azul. Una imagen de este tipo puede contener hasta 16 millones de colores diferentes. </a:t>
            </a:r>
          </a:p>
          <a:p>
            <a:endParaRPr lang="es-ES" dirty="0"/>
          </a:p>
          <a:p>
            <a:endParaRPr lang="es-PE" dirty="0"/>
          </a:p>
        </p:txBody>
      </p:sp>
    </p:spTree>
    <p:extLst>
      <p:ext uri="{BB962C8B-B14F-4D97-AF65-F5344CB8AC3E}">
        <p14:creationId xmlns:p14="http://schemas.microsoft.com/office/powerpoint/2010/main" val="1459939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 dirty="0"/>
              <a:t>Una imagen en escala de grises es lo que la gente normalmente llama una imagen en blanco y negro, pero el nombre enfatiza que dicha imagen también incluirá muchos tonos de gris.</a:t>
            </a:r>
          </a:p>
          <a:p>
            <a:endParaRPr lang="es-ES" dirty="0"/>
          </a:p>
          <a:p>
            <a:r>
              <a:rPr lang="es-ES" dirty="0"/>
              <a:t>La imagen a blanco y negro es de 1 bit de profundidad</a:t>
            </a:r>
          </a:p>
          <a:p>
            <a:endParaRPr lang="es-ES" dirty="0"/>
          </a:p>
          <a:p>
            <a:r>
              <a:rPr lang="es-ES" dirty="0"/>
              <a:t>Cada píxel tiene un valor de 0 (negro) a 255 (blanco). El rango posible de los valores de los píxeles depende de la profundidad de color de la imagen, aquí 8 bits = 256 tonos o escalas de grises. Una imagen en escala de grises normal tiene una profundidad de color de 8 bits = 256 escalas de grises.</a:t>
            </a:r>
            <a:endParaRPr lang="es-PE" dirty="0"/>
          </a:p>
        </p:txBody>
      </p:sp>
    </p:spTree>
    <p:extLst>
      <p:ext uri="{BB962C8B-B14F-4D97-AF65-F5344CB8AC3E}">
        <p14:creationId xmlns:p14="http://schemas.microsoft.com/office/powerpoint/2010/main" val="2103434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a:p>
            <a:r>
              <a:rPr lang="es-ES" dirty="0"/>
              <a:t>Algunas imágenes en escala de grises tienen más escalas de grises, por ejemplo, 16 bits = 65536 escalas de grises. En principio, se pueden combinar tres imágenes en escala de grises para formar una imagen con 281,474,976,710,656 escalas de grises.</a:t>
            </a:r>
            <a:endParaRPr lang="es-PE" dirty="0"/>
          </a:p>
        </p:txBody>
      </p:sp>
    </p:spTree>
    <p:extLst>
      <p:ext uri="{BB962C8B-B14F-4D97-AF65-F5344CB8AC3E}">
        <p14:creationId xmlns:p14="http://schemas.microsoft.com/office/powerpoint/2010/main" val="1135696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s-PE" sz="1800" dirty="0">
                <a:solidFill>
                  <a:srgbClr val="000000"/>
                </a:solidFill>
                <a:effectLst/>
                <a:latin typeface="ArialMT"/>
                <a:ea typeface="Calibri" panose="020F0502020204030204" pitchFamily="34" charset="0"/>
                <a:cs typeface="ArialMT"/>
              </a:rPr>
              <a:t>El fundamento para describir una imagen digital en color es el mismo que el expuesto anteriormente, solo que cada elemento o píxel es descrito y codificado de otra forma, según el espacio de color que se esté utilizando. Así por ejemplo, para un espacio de color RGB (generalmente el más usado para representar imágenes), se representa cada píxel como un color creado a partir de ciertas cantidades de los colores rojo, verde y azul [</a:t>
            </a:r>
            <a:r>
              <a:rPr lang="es-PE" sz="1800" dirty="0">
                <a:solidFill>
                  <a:srgbClr val="1B3CFF"/>
                </a:solidFill>
                <a:effectLst/>
                <a:latin typeface="ArialMT"/>
                <a:ea typeface="Calibri" panose="020F0502020204030204" pitchFamily="34" charset="0"/>
                <a:cs typeface="ArialMT"/>
              </a:rPr>
              <a:t>42</a:t>
            </a:r>
            <a:r>
              <a:rPr lang="es-PE" sz="1800" dirty="0">
                <a:solidFill>
                  <a:srgbClr val="000000"/>
                </a:solidFill>
                <a:effectLst/>
                <a:latin typeface="ArialMT"/>
                <a:ea typeface="Calibri" panose="020F0502020204030204" pitchFamily="34" charset="0"/>
                <a:cs typeface="ArialMT"/>
              </a:rPr>
              <a:t>]. Esta representación se puede interpretar como una matriz de tres niveles de intensidad, donde cada nivel corresponde a la intensidad de color de las componentes rojo, verde y azul, como se muestra en la</a:t>
            </a:r>
            <a:endParaRPr lang="es-PE" dirty="0"/>
          </a:p>
        </p:txBody>
      </p:sp>
    </p:spTree>
    <p:extLst>
      <p:ext uri="{BB962C8B-B14F-4D97-AF65-F5344CB8AC3E}">
        <p14:creationId xmlns:p14="http://schemas.microsoft.com/office/powerpoint/2010/main" val="2627433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r>
              <a:rPr lang="es-ES"/>
              <a:t>Haga clic para modificar el estilo de título del patrón</a:t>
            </a:r>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r>
              <a:rPr lang="es-ES"/>
              <a:t>Haga clic para modificar el estilo de subtítulo del patrón</a:t>
            </a:r>
            <a:endParaRPr/>
          </a:p>
        </p:txBody>
      </p:sp>
    </p:spTree>
    <p:extLst>
      <p:ext uri="{BB962C8B-B14F-4D97-AF65-F5344CB8AC3E}">
        <p14:creationId xmlns:p14="http://schemas.microsoft.com/office/powerpoint/2010/main" val="2853060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ota al pie">
  <p:cSld name="Nota al pie">
    <p:spTree>
      <p:nvGrpSpPr>
        <p:cNvPr id="1" name="Shape 139"/>
        <p:cNvGrpSpPr/>
        <p:nvPr/>
      </p:nvGrpSpPr>
      <p:grpSpPr>
        <a:xfrm>
          <a:off x="0" y="0"/>
          <a:ext cx="0" cy="0"/>
          <a:chOff x="0" y="0"/>
          <a:chExt cx="0" cy="0"/>
        </a:xfrm>
      </p:grpSpPr>
      <p:sp>
        <p:nvSpPr>
          <p:cNvPr id="140" name="Google Shape;140;p11"/>
          <p:cNvSpPr/>
          <p:nvPr/>
        </p:nvSpPr>
        <p:spPr>
          <a:xfrm>
            <a:off x="7928639" y="1"/>
            <a:ext cx="1215355" cy="402011"/>
          </a:xfrm>
          <a:custGeom>
            <a:avLst/>
            <a:gdLst/>
            <a:ahLst/>
            <a:cxnLst/>
            <a:rect l="l" t="t" r="r" b="b"/>
            <a:pathLst>
              <a:path w="15122" h="5002" extrusionOk="0">
                <a:moveTo>
                  <a:pt x="0" y="1"/>
                </a:moveTo>
                <a:lnTo>
                  <a:pt x="0" y="5001"/>
                </a:lnTo>
                <a:lnTo>
                  <a:pt x="15121" y="5001"/>
                </a:lnTo>
                <a:lnTo>
                  <a:pt x="15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3511525" y="783700"/>
            <a:ext cx="5632410" cy="2353867"/>
          </a:xfrm>
          <a:custGeom>
            <a:avLst/>
            <a:gdLst/>
            <a:ahLst/>
            <a:cxnLst/>
            <a:rect l="l" t="t" r="r" b="b"/>
            <a:pathLst>
              <a:path w="70081" h="27529" extrusionOk="0">
                <a:moveTo>
                  <a:pt x="0" y="1"/>
                </a:moveTo>
                <a:lnTo>
                  <a:pt x="0" y="27528"/>
                </a:lnTo>
                <a:lnTo>
                  <a:pt x="70080" y="27528"/>
                </a:lnTo>
                <a:lnTo>
                  <a:pt x="70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143" name="Google Shape;143;p11"/>
          <p:cNvSpPr/>
          <p:nvPr/>
        </p:nvSpPr>
        <p:spPr>
          <a:xfrm>
            <a:off x="5865073" y="3429550"/>
            <a:ext cx="1215342" cy="259665"/>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18936" y="3429550"/>
            <a:ext cx="1124989" cy="259686"/>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7083824" y="3429550"/>
            <a:ext cx="259727" cy="259665"/>
          </a:xfrm>
          <a:custGeom>
            <a:avLst/>
            <a:gdLst/>
            <a:ahLst/>
            <a:cxnLst/>
            <a:rect l="l" t="t" r="r" b="b"/>
            <a:pathLst>
              <a:path w="8298" h="8298" extrusionOk="0">
                <a:moveTo>
                  <a:pt x="0" y="1"/>
                </a:moveTo>
                <a:lnTo>
                  <a:pt x="0" y="8297"/>
                </a:lnTo>
                <a:lnTo>
                  <a:pt x="8297" y="8297"/>
                </a:lnTo>
                <a:lnTo>
                  <a:pt x="8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496607" y="3429550"/>
            <a:ext cx="259707" cy="259686"/>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220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extLst>
      <p:ext uri="{BB962C8B-B14F-4D97-AF65-F5344CB8AC3E}">
        <p14:creationId xmlns:p14="http://schemas.microsoft.com/office/powerpoint/2010/main" val="457631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avLst/>
              <a:gdLst/>
              <a:ahLst/>
              <a:cxnLst/>
              <a:rect l="l" t="t" r="r" b="b"/>
              <a:pathLst>
                <a:path w="4442" h="4121" extrusionOk="0">
                  <a:moveTo>
                    <a:pt x="1" y="1"/>
                  </a:moveTo>
                  <a:lnTo>
                    <a:pt x="1" y="4120"/>
                  </a:lnTo>
                  <a:lnTo>
                    <a:pt x="4442" y="4120"/>
                  </a:lnTo>
                  <a:lnTo>
                    <a:pt x="4442"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5723675" y="3632754"/>
              <a:ext cx="2948838" cy="131882"/>
            </a:xfrm>
            <a:custGeom>
              <a:avLst/>
              <a:gdLst/>
              <a:ahLst/>
              <a:cxnLst/>
              <a:rect l="l" t="t" r="r" b="b"/>
              <a:pathLst>
                <a:path w="92144" h="4121" extrusionOk="0">
                  <a:moveTo>
                    <a:pt x="1" y="1"/>
                  </a:moveTo>
                  <a:lnTo>
                    <a:pt x="1" y="4120"/>
                  </a:lnTo>
                  <a:lnTo>
                    <a:pt x="92143" y="4120"/>
                  </a:lnTo>
                  <a:lnTo>
                    <a:pt x="921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74596" y="3360726"/>
              <a:ext cx="1353834" cy="131882"/>
            </a:xfrm>
            <a:custGeom>
              <a:avLst/>
              <a:gdLst/>
              <a:ahLst/>
              <a:cxnLst/>
              <a:rect l="l" t="t" r="r" b="b"/>
              <a:pathLst>
                <a:path w="42304"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5129312" y="2816286"/>
              <a:ext cx="1148858" cy="131498"/>
            </a:xfrm>
            <a:custGeom>
              <a:avLst/>
              <a:gdLst/>
              <a:ahLst/>
              <a:cxnLst/>
              <a:rect l="l" t="t" r="r" b="b"/>
              <a:pathLst>
                <a:path w="35899" h="4109" extrusionOk="0">
                  <a:moveTo>
                    <a:pt x="1" y="1"/>
                  </a:moveTo>
                  <a:lnTo>
                    <a:pt x="1" y="4108"/>
                  </a:lnTo>
                  <a:lnTo>
                    <a:pt x="35898" y="4108"/>
                  </a:lnTo>
                  <a:lnTo>
                    <a:pt x="358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3376749"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3077647" y="2816286"/>
              <a:ext cx="370397" cy="131498"/>
            </a:xfrm>
            <a:custGeom>
              <a:avLst/>
              <a:gdLst/>
              <a:ahLst/>
              <a:cxnLst/>
              <a:rect l="l" t="t" r="r" b="b"/>
              <a:pathLst>
                <a:path w="11574" h="4109" extrusionOk="0">
                  <a:moveTo>
                    <a:pt x="1" y="1"/>
                  </a:moveTo>
                  <a:lnTo>
                    <a:pt x="1" y="4108"/>
                  </a:lnTo>
                  <a:lnTo>
                    <a:pt x="11574" y="4108"/>
                  </a:lnTo>
                  <a:lnTo>
                    <a:pt x="1157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3542860" y="2816286"/>
              <a:ext cx="139467" cy="131498"/>
            </a:xfrm>
            <a:custGeom>
              <a:avLst/>
              <a:gdLst/>
              <a:ahLst/>
              <a:cxnLst/>
              <a:rect l="l" t="t" r="r" b="b"/>
              <a:pathLst>
                <a:path w="4358" h="4109" extrusionOk="0">
                  <a:moveTo>
                    <a:pt x="0" y="1"/>
                  </a:moveTo>
                  <a:lnTo>
                    <a:pt x="0"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723818" y="3088314"/>
              <a:ext cx="366205" cy="131882"/>
            </a:xfrm>
            <a:custGeom>
              <a:avLst/>
              <a:gdLst/>
              <a:ahLst/>
              <a:cxnLst/>
              <a:rect l="l" t="t" r="r" b="b"/>
              <a:pathLst>
                <a:path w="11443" h="4121" extrusionOk="0">
                  <a:moveTo>
                    <a:pt x="1" y="1"/>
                  </a:moveTo>
                  <a:lnTo>
                    <a:pt x="1" y="4120"/>
                  </a:lnTo>
                  <a:lnTo>
                    <a:pt x="11443" y="4120"/>
                  </a:lnTo>
                  <a:lnTo>
                    <a:pt x="114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2734770" y="3088314"/>
              <a:ext cx="891622" cy="131882"/>
            </a:xfrm>
            <a:custGeom>
              <a:avLst/>
              <a:gdLst/>
              <a:ahLst/>
              <a:cxnLst/>
              <a:rect l="l" t="t" r="r" b="b"/>
              <a:pathLst>
                <a:path w="27861" h="4121" extrusionOk="0">
                  <a:moveTo>
                    <a:pt x="0" y="1"/>
                  </a:moveTo>
                  <a:lnTo>
                    <a:pt x="0" y="4120"/>
                  </a:lnTo>
                  <a:lnTo>
                    <a:pt x="27861" y="4120"/>
                  </a:lnTo>
                  <a:lnTo>
                    <a:pt x="2786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864832"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149054" y="3632754"/>
              <a:ext cx="2031679" cy="131882"/>
            </a:xfrm>
            <a:custGeom>
              <a:avLst/>
              <a:gdLst/>
              <a:ahLst/>
              <a:cxnLst/>
              <a:rect l="l" t="t" r="r" b="b"/>
              <a:pathLst>
                <a:path w="63485" h="4121" extrusionOk="0">
                  <a:moveTo>
                    <a:pt x="0" y="1"/>
                  </a:moveTo>
                  <a:lnTo>
                    <a:pt x="0" y="4120"/>
                  </a:lnTo>
                  <a:lnTo>
                    <a:pt x="63484" y="4120"/>
                  </a:lnTo>
                  <a:lnTo>
                    <a:pt x="6348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25"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824064" y="2816286"/>
              <a:ext cx="1337833" cy="131498"/>
            </a:xfrm>
            <a:custGeom>
              <a:avLst/>
              <a:gdLst/>
              <a:ahLst/>
              <a:cxnLst/>
              <a:rect l="l" t="t" r="r" b="b"/>
              <a:pathLst>
                <a:path w="41804" h="4109" extrusionOk="0">
                  <a:moveTo>
                    <a:pt x="0" y="1"/>
                  </a:moveTo>
                  <a:lnTo>
                    <a:pt x="0" y="4108"/>
                  </a:lnTo>
                  <a:lnTo>
                    <a:pt x="41803" y="4108"/>
                  </a:lnTo>
                  <a:lnTo>
                    <a:pt x="418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82114" y="2816286"/>
              <a:ext cx="139499" cy="131498"/>
            </a:xfrm>
            <a:custGeom>
              <a:avLst/>
              <a:gdLst/>
              <a:ahLst/>
              <a:cxnLst/>
              <a:rect l="l" t="t" r="r" b="b"/>
              <a:pathLst>
                <a:path w="4359" h="4109" extrusionOk="0">
                  <a:moveTo>
                    <a:pt x="1" y="1"/>
                  </a:moveTo>
                  <a:lnTo>
                    <a:pt x="1"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8756420"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7790219"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6982098" y="2816286"/>
              <a:ext cx="1154938" cy="131498"/>
            </a:xfrm>
            <a:custGeom>
              <a:avLst/>
              <a:gdLst/>
              <a:ahLst/>
              <a:cxnLst/>
              <a:rect l="l" t="t" r="r" b="b"/>
              <a:pathLst>
                <a:path w="36089" h="4109" extrusionOk="0">
                  <a:moveTo>
                    <a:pt x="1" y="1"/>
                  </a:moveTo>
                  <a:lnTo>
                    <a:pt x="1" y="4108"/>
                  </a:lnTo>
                  <a:lnTo>
                    <a:pt x="36089" y="4108"/>
                  </a:lnTo>
                  <a:lnTo>
                    <a:pt x="3608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8279016" y="2816286"/>
              <a:ext cx="139883" cy="131498"/>
            </a:xfrm>
            <a:custGeom>
              <a:avLst/>
              <a:gdLst/>
              <a:ahLst/>
              <a:cxnLst/>
              <a:rect l="l" t="t" r="r" b="b"/>
              <a:pathLst>
                <a:path w="4371" h="4109" extrusionOk="0">
                  <a:moveTo>
                    <a:pt x="1" y="1"/>
                  </a:moveTo>
                  <a:lnTo>
                    <a:pt x="1" y="4108"/>
                  </a:lnTo>
                  <a:lnTo>
                    <a:pt x="4370" y="4108"/>
                  </a:lnTo>
                  <a:lnTo>
                    <a:pt x="4370"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4"/>
          <p:cNvSpPr txBox="1">
            <a:spLocks noGrp="1"/>
          </p:cNvSpPr>
          <p:nvPr>
            <p:ph type="ctrTitle"/>
          </p:nvPr>
        </p:nvSpPr>
        <p:spPr>
          <a:xfrm flipH="1">
            <a:off x="6355375" y="-142871"/>
            <a:ext cx="14358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rPr lang="es-ES"/>
              <a:t>Haga clic para modificar el estilo de título del patrón</a:t>
            </a:r>
            <a:endParaRPr/>
          </a:p>
        </p:txBody>
      </p:sp>
      <p:sp>
        <p:nvSpPr>
          <p:cNvPr id="183" name="Google Shape;183;p14"/>
          <p:cNvSpPr txBox="1">
            <a:spLocks noGrp="1"/>
          </p:cNvSpPr>
          <p:nvPr>
            <p:ph type="subTitle" idx="1"/>
          </p:nvPr>
        </p:nvSpPr>
        <p:spPr>
          <a:xfrm flipH="1">
            <a:off x="6040625" y="1928650"/>
            <a:ext cx="20664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r>
              <a:rPr lang="es-ES"/>
              <a:t>Haga clic para modificar el estilo de subtítulo del patrón</a:t>
            </a:r>
            <a:endParaRPr/>
          </a:p>
        </p:txBody>
      </p:sp>
      <p:sp>
        <p:nvSpPr>
          <p:cNvPr id="184" name="Google Shape;184;p14"/>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r>
              <a:rPr lang="es-ES"/>
              <a:t>Haga clic para modificar el estilo de título del patrón</a:t>
            </a:r>
            <a:endParaRPr/>
          </a:p>
        </p:txBody>
      </p:sp>
      <p:sp>
        <p:nvSpPr>
          <p:cNvPr id="185" name="Google Shape;185;p14"/>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r>
              <a:rPr lang="es-ES"/>
              <a:t>Haga clic para modificar el estilo de subtítulo del patrón</a:t>
            </a:r>
            <a:endParaRPr/>
          </a:p>
        </p:txBody>
      </p:sp>
      <p:sp>
        <p:nvSpPr>
          <p:cNvPr id="186" name="Google Shape;186;p14"/>
          <p:cNvSpPr txBox="1">
            <a:spLocks noGrp="1"/>
          </p:cNvSpPr>
          <p:nvPr>
            <p:ph type="ctrTitle" idx="4"/>
          </p:nvPr>
        </p:nvSpPr>
        <p:spPr>
          <a:xfrm flipH="1">
            <a:off x="3829056" y="-219071"/>
            <a:ext cx="14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rPr lang="es-ES"/>
              <a:t>Haga clic para modificar el estilo de título del patrón</a:t>
            </a:r>
            <a:endParaRPr/>
          </a:p>
        </p:txBody>
      </p:sp>
      <p:sp>
        <p:nvSpPr>
          <p:cNvPr id="187" name="Google Shape;187;p14"/>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r>
              <a:rPr lang="es-ES"/>
              <a:t>Haga clic para modificar el estilo de subtítulo del patrón</a:t>
            </a:r>
            <a:endParaRPr/>
          </a:p>
        </p:txBody>
      </p:sp>
      <p:sp>
        <p:nvSpPr>
          <p:cNvPr id="188" name="Google Shape;188;p14"/>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r>
              <a:rPr lang="es-ES"/>
              <a:t>Haga clic para modificar el estilo de título del patrón</a:t>
            </a:r>
            <a:endParaRPr/>
          </a:p>
        </p:txBody>
      </p:sp>
      <p:sp>
        <p:nvSpPr>
          <p:cNvPr id="189" name="Google Shape;189;p14"/>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r>
              <a:rPr lang="es-ES"/>
              <a:t>Haga clic para modificar el estilo de título del patrón</a:t>
            </a:r>
            <a:endParaRPr/>
          </a:p>
        </p:txBody>
      </p:sp>
      <p:sp>
        <p:nvSpPr>
          <p:cNvPr id="190" name="Google Shape;190;p14"/>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39312339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rPr lang="es-ES"/>
              <a:t>Haga clic para modificar el estilo de título del patrón</a:t>
            </a:r>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rPr lang="es-ES"/>
              <a:t>Haga clic para modificar el estilo de título del patrón</a:t>
            </a:r>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s-ES"/>
              <a:t>Haga clic para modificar el estilo de subtítulo del patrón</a:t>
            </a:r>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rPr lang="es-ES"/>
              <a:t>Haga clic para modificar el estilo de título del patrón</a:t>
            </a:r>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s-ES"/>
              <a:t>Haga clic para modificar el estilo de subtítulo del patrón</a:t>
            </a:r>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rPr lang="es-ES"/>
              <a:t>Haga clic para modificar el estilo de título del patrón</a:t>
            </a:r>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s-ES"/>
              <a:t>Haga clic para modificar el estilo de subtítulo del patrón</a:t>
            </a:r>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r>
              <a:rPr lang="es-ES"/>
              <a:t>Haga clic para modificar el estilo de título del patrón</a:t>
            </a:r>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r>
              <a:rPr lang="es-ES"/>
              <a:t>Haga clic para modificar el estilo de subtítulo del patrón</a:t>
            </a:r>
            <a:endParaRPr/>
          </a:p>
        </p:txBody>
      </p:sp>
    </p:spTree>
    <p:extLst>
      <p:ext uri="{BB962C8B-B14F-4D97-AF65-F5344CB8AC3E}">
        <p14:creationId xmlns:p14="http://schemas.microsoft.com/office/powerpoint/2010/main" val="16631966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Thin"/>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pPr lvl="0"/>
            <a:r>
              <a:rPr lang="es-ES"/>
              <a:t>Haga clic para modificar los estilos de texto del patrón</a:t>
            </a: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r>
              <a:rPr lang="es-ES"/>
              <a:t>Haga clic para modificar el estilo de título del patrón</a:t>
            </a:r>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95228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225"/>
        <p:cNvGrpSpPr/>
        <p:nvPr/>
      </p:nvGrpSpPr>
      <p:grpSpPr>
        <a:xfrm>
          <a:off x="0" y="0"/>
          <a:ext cx="0" cy="0"/>
          <a:chOff x="0" y="0"/>
          <a:chExt cx="0" cy="0"/>
        </a:xfrm>
      </p:grpSpPr>
      <p:sp>
        <p:nvSpPr>
          <p:cNvPr id="226" name="Google Shape;226;p18"/>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flipH="1">
            <a:off x="1299983"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2094075" y="1123150"/>
            <a:ext cx="4955589" cy="4020450"/>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r>
              <a:rPr lang="es-ES"/>
              <a:t>Haga clic para modificar el estilo de título del patrón</a:t>
            </a:r>
            <a:endParaRPr/>
          </a:p>
        </p:txBody>
      </p:sp>
    </p:spTree>
    <p:extLst>
      <p:ext uri="{BB962C8B-B14F-4D97-AF65-F5344CB8AC3E}">
        <p14:creationId xmlns:p14="http://schemas.microsoft.com/office/powerpoint/2010/main" val="260911426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pPr lvl="0"/>
            <a:r>
              <a:rPr lang="es-ES"/>
              <a:t>Haga clic para modificar los estilos de texto del patrón</a:t>
            </a: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r>
              <a:rPr lang="es-ES"/>
              <a:t>Haga clic para modificar el estilo de título del patrón</a:t>
            </a:r>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31400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274"/>
        <p:cNvGrpSpPr/>
        <p:nvPr/>
      </p:nvGrpSpPr>
      <p:grpSpPr>
        <a:xfrm>
          <a:off x="0" y="0"/>
          <a:ext cx="0" cy="0"/>
          <a:chOff x="0" y="0"/>
          <a:chExt cx="0" cy="0"/>
        </a:xfrm>
      </p:grpSpPr>
      <p:sp>
        <p:nvSpPr>
          <p:cNvPr id="275" name="Google Shape;275;p20"/>
          <p:cNvSpPr/>
          <p:nvPr/>
        </p:nvSpPr>
        <p:spPr>
          <a:xfrm>
            <a:off x="5445850" y="1359975"/>
            <a:ext cx="3697248" cy="1208576"/>
          </a:xfrm>
          <a:custGeom>
            <a:avLst/>
            <a:gdLst/>
            <a:ahLst/>
            <a:cxnLst/>
            <a:rect l="l" t="t" r="r" b="b"/>
            <a:pathLst>
              <a:path w="115539" h="37768" extrusionOk="0">
                <a:moveTo>
                  <a:pt x="1" y="0"/>
                </a:moveTo>
                <a:lnTo>
                  <a:pt x="115539" y="0"/>
                </a:lnTo>
                <a:lnTo>
                  <a:pt x="115539" y="37767"/>
                </a:lnTo>
                <a:lnTo>
                  <a:pt x="1" y="377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899" y="2568525"/>
            <a:ext cx="3697248" cy="1208544"/>
          </a:xfrm>
          <a:custGeom>
            <a:avLst/>
            <a:gdLst/>
            <a:ahLst/>
            <a:cxnLst/>
            <a:rect l="l" t="t" r="r" b="b"/>
            <a:pathLst>
              <a:path w="115539" h="37767" extrusionOk="0">
                <a:moveTo>
                  <a:pt x="0" y="0"/>
                </a:moveTo>
                <a:lnTo>
                  <a:pt x="115538" y="0"/>
                </a:lnTo>
                <a:lnTo>
                  <a:pt x="115538" y="37767"/>
                </a:lnTo>
                <a:lnTo>
                  <a:pt x="0" y="377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905" y="-3217"/>
            <a:ext cx="3697248" cy="357024"/>
          </a:xfrm>
          <a:custGeom>
            <a:avLst/>
            <a:gdLst/>
            <a:ahLst/>
            <a:cxnLst/>
            <a:rect l="l" t="t" r="r" b="b"/>
            <a:pathLst>
              <a:path w="115539" h="11157" extrusionOk="0">
                <a:moveTo>
                  <a:pt x="0" y="0"/>
                </a:moveTo>
                <a:lnTo>
                  <a:pt x="115538" y="0"/>
                </a:lnTo>
                <a:lnTo>
                  <a:pt x="115538" y="11156"/>
                </a:lnTo>
                <a:lnTo>
                  <a:pt x="0" y="11156"/>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905" y="3584623"/>
            <a:ext cx="417216" cy="384864"/>
          </a:xfrm>
          <a:custGeom>
            <a:avLst/>
            <a:gdLst/>
            <a:ahLst/>
            <a:cxnLst/>
            <a:rect l="l" t="t" r="r" b="b"/>
            <a:pathLst>
              <a:path w="13038" h="12027" extrusionOk="0">
                <a:moveTo>
                  <a:pt x="0" y="1"/>
                </a:moveTo>
                <a:lnTo>
                  <a:pt x="13037" y="1"/>
                </a:lnTo>
                <a:lnTo>
                  <a:pt x="13037" y="12026"/>
                </a:lnTo>
                <a:lnTo>
                  <a:pt x="0" y="120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8017591" y="1161103"/>
            <a:ext cx="1125504" cy="384832"/>
          </a:xfrm>
          <a:custGeom>
            <a:avLst/>
            <a:gdLst/>
            <a:ahLst/>
            <a:cxnLst/>
            <a:rect l="l" t="t" r="r" b="b"/>
            <a:pathLst>
              <a:path w="35172" h="12026" extrusionOk="0">
                <a:moveTo>
                  <a:pt x="1" y="0"/>
                </a:moveTo>
                <a:lnTo>
                  <a:pt x="35172" y="0"/>
                </a:lnTo>
                <a:lnTo>
                  <a:pt x="35172" y="12026"/>
                </a:lnTo>
                <a:lnTo>
                  <a:pt x="1" y="120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txBox="1">
            <a:spLocks noGrp="1"/>
          </p:cNvSpPr>
          <p:nvPr>
            <p:ph type="subTitle" idx="1"/>
          </p:nvPr>
        </p:nvSpPr>
        <p:spPr>
          <a:xfrm>
            <a:off x="5626675" y="1941426"/>
            <a:ext cx="2391600" cy="4662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a:r>
              <a:rPr lang="es-ES"/>
              <a:t>Haga clic para modificar el estilo de subtítulo del patrón</a:t>
            </a:r>
            <a:endParaRPr/>
          </a:p>
        </p:txBody>
      </p:sp>
      <p:sp>
        <p:nvSpPr>
          <p:cNvPr id="281" name="Google Shape;281;p20"/>
          <p:cNvSpPr txBox="1">
            <a:spLocks noGrp="1"/>
          </p:cNvSpPr>
          <p:nvPr>
            <p:ph type="subTitle" idx="2"/>
          </p:nvPr>
        </p:nvSpPr>
        <p:spPr>
          <a:xfrm>
            <a:off x="1129300" y="3151101"/>
            <a:ext cx="2391600" cy="4683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500"/>
              <a:buNone/>
              <a:defRPr sz="1400"/>
            </a:lvl1pPr>
            <a:lvl2pPr lvl="1" algn="r" rtl="0">
              <a:lnSpc>
                <a:spcPct val="100000"/>
              </a:lnSpc>
              <a:spcBef>
                <a:spcPts val="0"/>
              </a:spcBef>
              <a:spcAft>
                <a:spcPts val="0"/>
              </a:spcAft>
              <a:buSzPts val="1500"/>
              <a:buNone/>
              <a:defRPr sz="1500"/>
            </a:lvl2pPr>
            <a:lvl3pPr lvl="2" algn="r" rtl="0">
              <a:lnSpc>
                <a:spcPct val="100000"/>
              </a:lnSpc>
              <a:spcBef>
                <a:spcPts val="0"/>
              </a:spcBef>
              <a:spcAft>
                <a:spcPts val="0"/>
              </a:spcAft>
              <a:buSzPts val="1500"/>
              <a:buNone/>
              <a:defRPr sz="1500"/>
            </a:lvl3pPr>
            <a:lvl4pPr lvl="3" algn="r" rtl="0">
              <a:lnSpc>
                <a:spcPct val="100000"/>
              </a:lnSpc>
              <a:spcBef>
                <a:spcPts val="0"/>
              </a:spcBef>
              <a:spcAft>
                <a:spcPts val="0"/>
              </a:spcAft>
              <a:buSzPts val="1500"/>
              <a:buNone/>
              <a:defRPr sz="1500"/>
            </a:lvl4pPr>
            <a:lvl5pPr lvl="4" algn="r" rtl="0">
              <a:lnSpc>
                <a:spcPct val="100000"/>
              </a:lnSpc>
              <a:spcBef>
                <a:spcPts val="0"/>
              </a:spcBef>
              <a:spcAft>
                <a:spcPts val="0"/>
              </a:spcAft>
              <a:buSzPts val="1500"/>
              <a:buNone/>
              <a:defRPr sz="1500"/>
            </a:lvl5pPr>
            <a:lvl6pPr lvl="5" algn="r" rtl="0">
              <a:lnSpc>
                <a:spcPct val="100000"/>
              </a:lnSpc>
              <a:spcBef>
                <a:spcPts val="0"/>
              </a:spcBef>
              <a:spcAft>
                <a:spcPts val="0"/>
              </a:spcAft>
              <a:buSzPts val="1500"/>
              <a:buNone/>
              <a:defRPr sz="1500"/>
            </a:lvl6pPr>
            <a:lvl7pPr lvl="6" algn="r" rtl="0">
              <a:lnSpc>
                <a:spcPct val="100000"/>
              </a:lnSpc>
              <a:spcBef>
                <a:spcPts val="0"/>
              </a:spcBef>
              <a:spcAft>
                <a:spcPts val="0"/>
              </a:spcAft>
              <a:buSzPts val="1500"/>
              <a:buNone/>
              <a:defRPr sz="1500"/>
            </a:lvl7pPr>
            <a:lvl8pPr lvl="7" algn="r" rtl="0">
              <a:lnSpc>
                <a:spcPct val="100000"/>
              </a:lnSpc>
              <a:spcBef>
                <a:spcPts val="0"/>
              </a:spcBef>
              <a:spcAft>
                <a:spcPts val="0"/>
              </a:spcAft>
              <a:buSzPts val="1500"/>
              <a:buNone/>
              <a:defRPr sz="1500"/>
            </a:lvl8pPr>
            <a:lvl9pPr lvl="8" algn="r" rtl="0">
              <a:lnSpc>
                <a:spcPct val="100000"/>
              </a:lnSpc>
              <a:spcBef>
                <a:spcPts val="0"/>
              </a:spcBef>
              <a:spcAft>
                <a:spcPts val="0"/>
              </a:spcAft>
              <a:buSzPts val="1500"/>
              <a:buNone/>
              <a:defRPr sz="1500"/>
            </a:lvl9pPr>
          </a:lstStyle>
          <a:p>
            <a:r>
              <a:rPr lang="es-ES"/>
              <a:t>Haga clic para modificar el estilo de subtítulo del patrón</a:t>
            </a:r>
            <a:endParaRPr/>
          </a:p>
        </p:txBody>
      </p:sp>
      <p:sp>
        <p:nvSpPr>
          <p:cNvPr id="282" name="Google Shape;282;p20"/>
          <p:cNvSpPr txBox="1">
            <a:spLocks noGrp="1"/>
          </p:cNvSpPr>
          <p:nvPr>
            <p:ph type="title"/>
          </p:nvPr>
        </p:nvSpPr>
        <p:spPr>
          <a:xfrm>
            <a:off x="1125100" y="2794025"/>
            <a:ext cx="2395800" cy="2634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SzPts val="2200"/>
              <a:buNone/>
              <a:defRPr sz="2200"/>
            </a:lvl1pPr>
            <a:lvl2pPr lvl="1" algn="r" rtl="0">
              <a:lnSpc>
                <a:spcPct val="100000"/>
              </a:lnSpc>
              <a:spcBef>
                <a:spcPts val="0"/>
              </a:spcBef>
              <a:spcAft>
                <a:spcPts val="0"/>
              </a:spcAft>
              <a:buSzPts val="4800"/>
              <a:buNone/>
              <a:defRPr sz="4800"/>
            </a:lvl2pPr>
            <a:lvl3pPr lvl="2" algn="r" rtl="0">
              <a:lnSpc>
                <a:spcPct val="100000"/>
              </a:lnSpc>
              <a:spcBef>
                <a:spcPts val="0"/>
              </a:spcBef>
              <a:spcAft>
                <a:spcPts val="0"/>
              </a:spcAft>
              <a:buSzPts val="4800"/>
              <a:buNone/>
              <a:defRPr sz="4800"/>
            </a:lvl3pPr>
            <a:lvl4pPr lvl="3" algn="r" rtl="0">
              <a:lnSpc>
                <a:spcPct val="100000"/>
              </a:lnSpc>
              <a:spcBef>
                <a:spcPts val="0"/>
              </a:spcBef>
              <a:spcAft>
                <a:spcPts val="0"/>
              </a:spcAft>
              <a:buSzPts val="4800"/>
              <a:buNone/>
              <a:defRPr sz="4800"/>
            </a:lvl4pPr>
            <a:lvl5pPr lvl="4" algn="r" rtl="0">
              <a:lnSpc>
                <a:spcPct val="100000"/>
              </a:lnSpc>
              <a:spcBef>
                <a:spcPts val="0"/>
              </a:spcBef>
              <a:spcAft>
                <a:spcPts val="0"/>
              </a:spcAft>
              <a:buSzPts val="4800"/>
              <a:buNone/>
              <a:defRPr sz="4800"/>
            </a:lvl5pPr>
            <a:lvl6pPr lvl="5" algn="r" rtl="0">
              <a:lnSpc>
                <a:spcPct val="100000"/>
              </a:lnSpc>
              <a:spcBef>
                <a:spcPts val="0"/>
              </a:spcBef>
              <a:spcAft>
                <a:spcPts val="0"/>
              </a:spcAft>
              <a:buSzPts val="4800"/>
              <a:buNone/>
              <a:defRPr sz="4800"/>
            </a:lvl6pPr>
            <a:lvl7pPr lvl="6" algn="r" rtl="0">
              <a:lnSpc>
                <a:spcPct val="100000"/>
              </a:lnSpc>
              <a:spcBef>
                <a:spcPts val="0"/>
              </a:spcBef>
              <a:spcAft>
                <a:spcPts val="0"/>
              </a:spcAft>
              <a:buSzPts val="4800"/>
              <a:buNone/>
              <a:defRPr sz="4800"/>
            </a:lvl7pPr>
            <a:lvl8pPr lvl="7" algn="r" rtl="0">
              <a:lnSpc>
                <a:spcPct val="100000"/>
              </a:lnSpc>
              <a:spcBef>
                <a:spcPts val="0"/>
              </a:spcBef>
              <a:spcAft>
                <a:spcPts val="0"/>
              </a:spcAft>
              <a:buSzPts val="4800"/>
              <a:buNone/>
              <a:defRPr sz="4800"/>
            </a:lvl8pPr>
            <a:lvl9pPr lvl="8" algn="r" rtl="0">
              <a:lnSpc>
                <a:spcPct val="100000"/>
              </a:lnSpc>
              <a:spcBef>
                <a:spcPts val="0"/>
              </a:spcBef>
              <a:spcAft>
                <a:spcPts val="0"/>
              </a:spcAft>
              <a:buSzPts val="4800"/>
              <a:buNone/>
              <a:defRPr sz="4800"/>
            </a:lvl9pPr>
          </a:lstStyle>
          <a:p>
            <a:r>
              <a:rPr lang="es-ES"/>
              <a:t>Haga clic para modificar el estilo de título del patrón</a:t>
            </a:r>
            <a:endParaRPr/>
          </a:p>
        </p:txBody>
      </p:sp>
      <p:sp>
        <p:nvSpPr>
          <p:cNvPr id="283" name="Google Shape;283;p20"/>
          <p:cNvSpPr txBox="1">
            <a:spLocks noGrp="1"/>
          </p:cNvSpPr>
          <p:nvPr>
            <p:ph type="title" idx="3"/>
          </p:nvPr>
        </p:nvSpPr>
        <p:spPr>
          <a:xfrm>
            <a:off x="5626675" y="1582550"/>
            <a:ext cx="2395800" cy="2652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r>
              <a:rPr lang="es-ES"/>
              <a:t>Haga clic para modificar el estilo de título del patrón</a:t>
            </a:r>
            <a:endParaRPr/>
          </a:p>
        </p:txBody>
      </p:sp>
    </p:spTree>
    <p:extLst>
      <p:ext uri="{BB962C8B-B14F-4D97-AF65-F5344CB8AC3E}">
        <p14:creationId xmlns:p14="http://schemas.microsoft.com/office/powerpoint/2010/main" val="85310183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s">
  <p:cSld name="Contents">
    <p:spTree>
      <p:nvGrpSpPr>
        <p:cNvPr id="1" name="Shape 284"/>
        <p:cNvGrpSpPr/>
        <p:nvPr/>
      </p:nvGrpSpPr>
      <p:grpSpPr>
        <a:xfrm>
          <a:off x="0" y="0"/>
          <a:ext cx="0" cy="0"/>
          <a:chOff x="0" y="0"/>
          <a:chExt cx="0" cy="0"/>
        </a:xfrm>
      </p:grpSpPr>
      <p:sp>
        <p:nvSpPr>
          <p:cNvPr id="285" name="Google Shape;285;p21"/>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Roboto"/>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r>
              <a:rPr lang="es-ES"/>
              <a:t>Haga clic para modificar el estilo de subtítulo del patrón</a:t>
            </a:r>
            <a:endParaRPr/>
          </a:p>
        </p:txBody>
      </p:sp>
      <p:sp>
        <p:nvSpPr>
          <p:cNvPr id="286" name="Google Shape;286;p2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r>
              <a:rPr lang="es-ES"/>
              <a:t>Haga clic para modificar el estilo de título del patrón</a:t>
            </a:r>
            <a:endParaRPr/>
          </a:p>
        </p:txBody>
      </p:sp>
    </p:spTree>
    <p:extLst>
      <p:ext uri="{BB962C8B-B14F-4D97-AF65-F5344CB8AC3E}">
        <p14:creationId xmlns:p14="http://schemas.microsoft.com/office/powerpoint/2010/main" val="23875648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87"/>
        <p:cNvGrpSpPr/>
        <p:nvPr/>
      </p:nvGrpSpPr>
      <p:grpSpPr>
        <a:xfrm>
          <a:off x="0" y="0"/>
          <a:ext cx="0" cy="0"/>
          <a:chOff x="0" y="0"/>
          <a:chExt cx="0" cy="0"/>
        </a:xfrm>
      </p:grpSpPr>
      <p:sp>
        <p:nvSpPr>
          <p:cNvPr id="288" name="Google Shape;288;p22"/>
          <p:cNvSpPr txBox="1">
            <a:spLocks noGrp="1"/>
          </p:cNvSpPr>
          <p:nvPr>
            <p:ph type="subTitle" idx="1"/>
          </p:nvPr>
        </p:nvSpPr>
        <p:spPr>
          <a:xfrm>
            <a:off x="6416724"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289" name="Google Shape;289;p22"/>
          <p:cNvSpPr txBox="1">
            <a:spLocks noGrp="1"/>
          </p:cNvSpPr>
          <p:nvPr>
            <p:ph type="title"/>
          </p:nvPr>
        </p:nvSpPr>
        <p:spPr>
          <a:xfrm>
            <a:off x="6385849"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r>
              <a:rPr lang="es-ES"/>
              <a:t>Haga clic para modificar el estilo de título del patrón</a:t>
            </a:r>
            <a:endParaRPr/>
          </a:p>
        </p:txBody>
      </p:sp>
      <p:sp>
        <p:nvSpPr>
          <p:cNvPr id="290" name="Google Shape;290;p22"/>
          <p:cNvSpPr txBox="1">
            <a:spLocks noGrp="1"/>
          </p:cNvSpPr>
          <p:nvPr>
            <p:ph type="subTitle" idx="2"/>
          </p:nvPr>
        </p:nvSpPr>
        <p:spPr>
          <a:xfrm>
            <a:off x="835225"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291" name="Google Shape;291;p22"/>
          <p:cNvSpPr txBox="1">
            <a:spLocks noGrp="1"/>
          </p:cNvSpPr>
          <p:nvPr>
            <p:ph type="title" idx="3"/>
          </p:nvPr>
        </p:nvSpPr>
        <p:spPr>
          <a:xfrm>
            <a:off x="804350"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r>
              <a:rPr lang="es-ES"/>
              <a:t>Haga clic para modificar el estilo de título del patrón</a:t>
            </a:r>
            <a:endParaRPr/>
          </a:p>
        </p:txBody>
      </p:sp>
      <p:sp>
        <p:nvSpPr>
          <p:cNvPr id="292" name="Google Shape;292;p22"/>
          <p:cNvSpPr txBox="1">
            <a:spLocks noGrp="1"/>
          </p:cNvSpPr>
          <p:nvPr>
            <p:ph type="subTitle" idx="4"/>
          </p:nvPr>
        </p:nvSpPr>
        <p:spPr>
          <a:xfrm>
            <a:off x="3624150"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293" name="Google Shape;293;p22"/>
          <p:cNvSpPr txBox="1">
            <a:spLocks noGrp="1"/>
          </p:cNvSpPr>
          <p:nvPr>
            <p:ph type="title" idx="5"/>
          </p:nvPr>
        </p:nvSpPr>
        <p:spPr>
          <a:xfrm>
            <a:off x="3593246" y="17533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r>
              <a:rPr lang="es-ES"/>
              <a:t>Haga clic para modificar el estilo de título del patrón</a:t>
            </a:r>
            <a:endParaRPr/>
          </a:p>
        </p:txBody>
      </p:sp>
      <p:sp>
        <p:nvSpPr>
          <p:cNvPr id="294" name="Google Shape;294;p22"/>
          <p:cNvSpPr txBox="1">
            <a:spLocks noGrp="1"/>
          </p:cNvSpPr>
          <p:nvPr>
            <p:ph type="subTitle" idx="6"/>
          </p:nvPr>
        </p:nvSpPr>
        <p:spPr>
          <a:xfrm>
            <a:off x="6416724"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295" name="Google Shape;295;p22"/>
          <p:cNvSpPr txBox="1">
            <a:spLocks noGrp="1"/>
          </p:cNvSpPr>
          <p:nvPr>
            <p:ph type="title" idx="7"/>
          </p:nvPr>
        </p:nvSpPr>
        <p:spPr>
          <a:xfrm>
            <a:off x="6385824"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r>
              <a:rPr lang="es-ES"/>
              <a:t>Haga clic para modificar el estilo de título del patrón</a:t>
            </a:r>
            <a:endParaRPr/>
          </a:p>
        </p:txBody>
      </p:sp>
      <p:sp>
        <p:nvSpPr>
          <p:cNvPr id="296" name="Google Shape;296;p22"/>
          <p:cNvSpPr txBox="1">
            <a:spLocks noGrp="1"/>
          </p:cNvSpPr>
          <p:nvPr>
            <p:ph type="subTitle" idx="8"/>
          </p:nvPr>
        </p:nvSpPr>
        <p:spPr>
          <a:xfrm>
            <a:off x="835225"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297" name="Google Shape;297;p22"/>
          <p:cNvSpPr txBox="1">
            <a:spLocks noGrp="1"/>
          </p:cNvSpPr>
          <p:nvPr>
            <p:ph type="title" idx="9"/>
          </p:nvPr>
        </p:nvSpPr>
        <p:spPr>
          <a:xfrm>
            <a:off x="804325"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r>
              <a:rPr lang="es-ES"/>
              <a:t>Haga clic para modificar el estilo de título del patrón</a:t>
            </a:r>
            <a:endParaRPr/>
          </a:p>
        </p:txBody>
      </p:sp>
      <p:sp>
        <p:nvSpPr>
          <p:cNvPr id="298" name="Google Shape;298;p22"/>
          <p:cNvSpPr txBox="1">
            <a:spLocks noGrp="1"/>
          </p:cNvSpPr>
          <p:nvPr>
            <p:ph type="subTitle" idx="13"/>
          </p:nvPr>
        </p:nvSpPr>
        <p:spPr>
          <a:xfrm>
            <a:off x="3624150"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299" name="Google Shape;299;p22"/>
          <p:cNvSpPr txBox="1">
            <a:spLocks noGrp="1"/>
          </p:cNvSpPr>
          <p:nvPr>
            <p:ph type="title" idx="14"/>
          </p:nvPr>
        </p:nvSpPr>
        <p:spPr>
          <a:xfrm>
            <a:off x="3593246" y="32966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r>
              <a:rPr lang="es-ES"/>
              <a:t>Haga clic para modificar el estilo de título del patrón</a:t>
            </a:r>
            <a:endParaRPr/>
          </a:p>
        </p:txBody>
      </p:sp>
      <p:sp>
        <p:nvSpPr>
          <p:cNvPr id="300" name="Google Shape;300;p22"/>
          <p:cNvSpPr txBox="1">
            <a:spLocks noGrp="1"/>
          </p:cNvSpPr>
          <p:nvPr>
            <p:ph type="title" idx="1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r>
              <a:rPr lang="es-ES"/>
              <a:t>Haga clic para modificar el estilo de título del patrón</a:t>
            </a:r>
            <a:endParaRPr/>
          </a:p>
        </p:txBody>
      </p:sp>
      <p:sp>
        <p:nvSpPr>
          <p:cNvPr id="301" name="Google Shape;301;p22"/>
          <p:cNvSpPr/>
          <p:nvPr/>
        </p:nvSpPr>
        <p:spPr>
          <a:xfrm flipH="1">
            <a:off x="-40" y="1952289"/>
            <a:ext cx="7790203" cy="13187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flipH="1">
            <a:off x="933395" y="3495600"/>
            <a:ext cx="8210589" cy="131851"/>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62149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r>
              <a:rPr lang="es-ES"/>
              <a:t>Haga clic para modificar el estilo de título del patrón</a:t>
            </a:r>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r>
              <a:rPr lang="es-ES"/>
              <a:t>Haga clic para modificar el estilo de subtítulo del patrón</a:t>
            </a:r>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59357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Percentages">
  <p:cSld name="Title + Percentages">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r>
              <a:rPr lang="es-ES"/>
              <a:t>Haga clic para modificar el estilo de título del patrón</a:t>
            </a:r>
            <a:endParaRPr/>
          </a:p>
        </p:txBody>
      </p:sp>
      <p:sp>
        <p:nvSpPr>
          <p:cNvPr id="305" name="Google Shape;305;p23"/>
          <p:cNvSpPr txBox="1">
            <a:spLocks noGrp="1"/>
          </p:cNvSpPr>
          <p:nvPr>
            <p:ph type="title" idx="2" hasCustomPrompt="1"/>
          </p:nvPr>
        </p:nvSpPr>
        <p:spPr>
          <a:xfrm>
            <a:off x="2201811"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5332488"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flipH="1">
            <a:off x="7353292" y="4786292"/>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41088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mall numbers">
  <p:cSld name="Small numbers">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108488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329"/>
        <p:cNvGrpSpPr/>
        <p:nvPr/>
      </p:nvGrpSpPr>
      <p:grpSpPr>
        <a:xfrm>
          <a:off x="0" y="0"/>
          <a:ext cx="0" cy="0"/>
          <a:chOff x="0" y="0"/>
          <a:chExt cx="0" cy="0"/>
        </a:xfrm>
      </p:grpSpPr>
    </p:spTree>
    <p:extLst>
      <p:ext uri="{BB962C8B-B14F-4D97-AF65-F5344CB8AC3E}">
        <p14:creationId xmlns:p14="http://schemas.microsoft.com/office/powerpoint/2010/main" val="3838204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rPr lang="es-ES"/>
              <a:t>Haga clic para modificar el estilo de título del patrón</a:t>
            </a:r>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extLst>
      <p:ext uri="{BB962C8B-B14F-4D97-AF65-F5344CB8AC3E}">
        <p14:creationId xmlns:p14="http://schemas.microsoft.com/office/powerpoint/2010/main" val="41227148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Thin"/>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pPr lvl="0"/>
            <a:r>
              <a:rPr lang="es-ES"/>
              <a:t>Haga clic para modificar los estilos de texto del patrón</a:t>
            </a: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r>
              <a:rPr lang="es-ES"/>
              <a:t>Haga clic para modificar el estilo de título del patrón</a:t>
            </a:r>
            <a:endParaRPr/>
          </a:p>
        </p:txBody>
      </p:sp>
    </p:spTree>
    <p:extLst>
      <p:ext uri="{BB962C8B-B14F-4D97-AF65-F5344CB8AC3E}">
        <p14:creationId xmlns:p14="http://schemas.microsoft.com/office/powerpoint/2010/main" val="2526027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r>
              <a:rPr lang="es-ES"/>
              <a:t>Haga clic para modificar el estilo de título del patrón</a:t>
            </a:r>
            <a:endParaRPr/>
          </a:p>
        </p:txBody>
      </p:sp>
      <p:sp>
        <p:nvSpPr>
          <p:cNvPr id="94" name="Google Shape;94;p6"/>
          <p:cNvSpPr txBox="1">
            <a:spLocks noGrp="1"/>
          </p:cNvSpPr>
          <p:nvPr>
            <p:ph type="subTitle" idx="1"/>
          </p:nvPr>
        </p:nvSpPr>
        <p:spPr>
          <a:xfrm>
            <a:off x="277357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r>
              <a:rPr lang="es-ES"/>
              <a:t>Haga clic para modificar el estilo de subtítulo del patrón</a:t>
            </a:r>
            <a:endParaRPr/>
          </a:p>
        </p:txBody>
      </p:sp>
      <p:sp>
        <p:nvSpPr>
          <p:cNvPr id="95" name="Google Shape;95;p6"/>
          <p:cNvSpPr txBox="1">
            <a:spLocks noGrp="1"/>
          </p:cNvSpPr>
          <p:nvPr>
            <p:ph type="title" idx="2"/>
          </p:nvPr>
        </p:nvSpPr>
        <p:spPr>
          <a:xfrm>
            <a:off x="2646050" y="2523698"/>
            <a:ext cx="2481300" cy="524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r>
              <a:rPr lang="es-ES"/>
              <a:t>Haga clic para modificar el estilo de título del patrón</a:t>
            </a:r>
            <a:endParaRPr/>
          </a:p>
        </p:txBody>
      </p:sp>
      <p:sp>
        <p:nvSpPr>
          <p:cNvPr id="96" name="Google Shape;96;p6"/>
          <p:cNvSpPr txBox="1">
            <a:spLocks noGrp="1"/>
          </p:cNvSpPr>
          <p:nvPr>
            <p:ph type="subTitle" idx="3"/>
          </p:nvPr>
        </p:nvSpPr>
        <p:spPr>
          <a:xfrm>
            <a:off x="607022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r>
              <a:rPr lang="es-ES"/>
              <a:t>Haga clic para modificar el estilo de subtítulo del patrón</a:t>
            </a:r>
            <a:endParaRPr/>
          </a:p>
        </p:txBody>
      </p:sp>
      <p:sp>
        <p:nvSpPr>
          <p:cNvPr id="97" name="Google Shape;97;p6"/>
          <p:cNvSpPr txBox="1">
            <a:spLocks noGrp="1"/>
          </p:cNvSpPr>
          <p:nvPr>
            <p:ph type="title" idx="4"/>
          </p:nvPr>
        </p:nvSpPr>
        <p:spPr>
          <a:xfrm>
            <a:off x="5942650" y="2523676"/>
            <a:ext cx="2481300" cy="5244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r>
              <a:rPr lang="es-ES"/>
              <a:t>Haga clic para modificar el estilo de título del patrón</a:t>
            </a:r>
            <a:endParaRPr/>
          </a:p>
        </p:txBody>
      </p:sp>
      <p:sp>
        <p:nvSpPr>
          <p:cNvPr id="98" name="Google Shape;98;p6"/>
          <p:cNvSpPr/>
          <p:nvPr/>
        </p:nvSpPr>
        <p:spPr>
          <a:xfrm flipH="1">
            <a:off x="7772389"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2600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r>
              <a:rPr lang="es-ES"/>
              <a:t>Haga clic para modificar el estilo de título del patrón</a:t>
            </a:r>
            <a:endParaRPr/>
          </a:p>
        </p:txBody>
      </p:sp>
    </p:spTree>
    <p:extLst>
      <p:ext uri="{BB962C8B-B14F-4D97-AF65-F5344CB8AC3E}">
        <p14:creationId xmlns:p14="http://schemas.microsoft.com/office/powerpoint/2010/main" val="87538685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r>
              <a:rPr lang="es-ES"/>
              <a:t>Haga clic para modificar el estilo de título del patrón</a:t>
            </a:r>
            <a:endParaRPr/>
          </a:p>
        </p:txBody>
      </p:sp>
      <p:sp>
        <p:nvSpPr>
          <p:cNvPr id="103" name="Google Shape;103;p8"/>
          <p:cNvSpPr txBox="1">
            <a:spLocks noGrp="1"/>
          </p:cNvSpPr>
          <p:nvPr>
            <p:ph type="subTitle" idx="1"/>
          </p:nvPr>
        </p:nvSpPr>
        <p:spPr>
          <a:xfrm flipH="1">
            <a:off x="1456725" y="1617100"/>
            <a:ext cx="1960800" cy="103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04" name="Google Shape;104;p8"/>
          <p:cNvSpPr/>
          <p:nvPr/>
        </p:nvSpPr>
        <p:spPr>
          <a:xfrm>
            <a:off x="0" y="2689849"/>
            <a:ext cx="2770896" cy="1033530"/>
          </a:xfrm>
          <a:custGeom>
            <a:avLst/>
            <a:gdLst/>
            <a:ahLst/>
            <a:cxnLst/>
            <a:rect l="l" t="t" r="r" b="b"/>
            <a:pathLst>
              <a:path w="106491" h="5847" extrusionOk="0">
                <a:moveTo>
                  <a:pt x="1" y="0"/>
                </a:moveTo>
                <a:lnTo>
                  <a:pt x="1" y="5846"/>
                </a:lnTo>
                <a:lnTo>
                  <a:pt x="106490" y="5846"/>
                </a:lnTo>
                <a:lnTo>
                  <a:pt x="106490"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0" y="0"/>
            <a:ext cx="1278158"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91921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dea principal">
  <p:cSld name="Idea principal">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r>
              <a:rPr lang="es-ES"/>
              <a:t>Haga clic para modificar el estilo de subtítulo del patrón</a:t>
            </a:r>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r>
              <a:rPr lang="es-ES"/>
              <a:t>Haga clic para modificar el estilo de título del patrón</a:t>
            </a:r>
            <a:endParaRPr/>
          </a:p>
        </p:txBody>
      </p:sp>
    </p:spTree>
    <p:extLst>
      <p:ext uri="{BB962C8B-B14F-4D97-AF65-F5344CB8AC3E}">
        <p14:creationId xmlns:p14="http://schemas.microsoft.com/office/powerpoint/2010/main" val="419493314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es-ES"/>
              <a:t>Haga clic para modificar el estilo de subtítulo del patrón</a:t>
            </a:r>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r>
              <a:rPr lang="es-ES"/>
              <a:t>Haga clic para modificar el estilo de título del patrón</a:t>
            </a:r>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4433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pic>
        <p:nvPicPr>
          <p:cNvPr id="4" name="Imagen 3" descr="Texto, Logotipo&#10;&#10;Descripción generada automáticamente">
            <a:extLst>
              <a:ext uri="{FF2B5EF4-FFF2-40B4-BE49-F238E27FC236}">
                <a16:creationId xmlns:a16="http://schemas.microsoft.com/office/drawing/2014/main" id="{95190891-9A30-499A-99EE-D385B32DFF94}"/>
              </a:ext>
            </a:extLst>
          </p:cNvPr>
          <p:cNvPicPr>
            <a:picLocks noChangeAspect="1"/>
          </p:cNvPicPr>
          <p:nvPr userDrawn="1"/>
        </p:nvPicPr>
        <p:blipFill>
          <a:blip r:embed="rId23">
            <a:alphaModFix amt="10000"/>
          </a:blip>
          <a:stretch>
            <a:fillRect/>
          </a:stretch>
        </p:blipFill>
        <p:spPr>
          <a:xfrm>
            <a:off x="3071812" y="1894774"/>
            <a:ext cx="3000375" cy="1353952"/>
          </a:xfrm>
          <a:prstGeom prst="rect">
            <a:avLst/>
          </a:prstGeom>
        </p:spPr>
      </p:pic>
    </p:spTree>
    <p:extLst>
      <p:ext uri="{BB962C8B-B14F-4D97-AF65-F5344CB8AC3E}">
        <p14:creationId xmlns:p14="http://schemas.microsoft.com/office/powerpoint/2010/main" val="1139633120"/>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5" r:id="rId11"/>
    <p:sldLayoutId id="2147483686"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326"/>
        <p:cNvGrpSpPr/>
        <p:nvPr/>
      </p:nvGrpSpPr>
      <p:grpSpPr>
        <a:xfrm>
          <a:off x="0" y="0"/>
          <a:ext cx="0" cy="0"/>
          <a:chOff x="0" y="0"/>
          <a:chExt cx="0" cy="0"/>
        </a:xfrm>
      </p:grpSpPr>
      <p:sp>
        <p:nvSpPr>
          <p:cNvPr id="327" name="Google Shape;327;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28" name="Google Shape;328;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597911509"/>
      </p:ext>
    </p:extLst>
  </p:cSld>
  <p:clrMap bg1="lt1" tx1="dk1" bg2="dk2" tx2="lt2" accent1="accent1" accent2="accent2" accent3="accent3" accent4="accent4" accent5="accent5" accent6="accent6" hlink="hlink" folHlink="folHlink"/>
  <p:sldLayoutIdLst>
    <p:sldLayoutId id="2147483698"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colors/colors_hsl.asp"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COMPUTER VISION</a:t>
            </a:r>
            <a:endParaRPr/>
          </a:p>
        </p:txBody>
      </p:sp>
      <p:sp>
        <p:nvSpPr>
          <p:cNvPr id="335" name="Google Shape;335;p27"/>
          <p:cNvSpPr txBox="1">
            <a:spLocks noGrp="1"/>
          </p:cNvSpPr>
          <p:nvPr>
            <p:ph type="subTitle" idx="1"/>
          </p:nvPr>
        </p:nvSpPr>
        <p:spPr>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dk2"/>
                </a:solidFill>
              </a:rPr>
              <a:t>Introducción Procesamiento de Imágenes con Python</a:t>
            </a:r>
            <a:endParaRPr>
              <a:solidFill>
                <a:schemeClr val="dk2"/>
              </a:solidFill>
            </a:endParaRPr>
          </a:p>
          <a:p>
            <a:pPr marL="0" lvl="0" indent="0" algn="l" rtl="0">
              <a:spcBef>
                <a:spcPts val="0"/>
              </a:spcBef>
              <a:spcAft>
                <a:spcPts val="0"/>
              </a:spcAft>
              <a:buNone/>
            </a:pP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B90FDC3-AA14-479D-BDFF-7FCAB1ED5548}"/>
              </a:ext>
            </a:extLst>
          </p:cNvPr>
          <p:cNvSpPr>
            <a:spLocks noGrp="1"/>
          </p:cNvSpPr>
          <p:nvPr>
            <p:ph type="body" idx="1"/>
          </p:nvPr>
        </p:nvSpPr>
        <p:spPr/>
        <p:txBody>
          <a:bodyPr/>
          <a:lstStyle/>
          <a:p>
            <a:endParaRPr lang="es-PE"/>
          </a:p>
        </p:txBody>
      </p:sp>
      <p:sp>
        <p:nvSpPr>
          <p:cNvPr id="3" name="Título 2">
            <a:extLst>
              <a:ext uri="{FF2B5EF4-FFF2-40B4-BE49-F238E27FC236}">
                <a16:creationId xmlns:a16="http://schemas.microsoft.com/office/drawing/2014/main" id="{79DA5B11-3A68-4DAB-9383-DEE27B98E5D6}"/>
              </a:ext>
            </a:extLst>
          </p:cNvPr>
          <p:cNvSpPr>
            <a:spLocks noGrp="1"/>
          </p:cNvSpPr>
          <p:nvPr>
            <p:ph type="title"/>
          </p:nvPr>
        </p:nvSpPr>
        <p:spPr/>
        <p:txBody>
          <a:bodyPr/>
          <a:lstStyle/>
          <a:p>
            <a:endParaRPr lang="es-PE"/>
          </a:p>
        </p:txBody>
      </p:sp>
      <p:pic>
        <p:nvPicPr>
          <p:cNvPr id="5" name="Imagen 4" descr="Diagrama&#10;&#10;Descripción generada automáticamente con confianza media">
            <a:extLst>
              <a:ext uri="{FF2B5EF4-FFF2-40B4-BE49-F238E27FC236}">
                <a16:creationId xmlns:a16="http://schemas.microsoft.com/office/drawing/2014/main" id="{5EF9A3F1-2BC7-4A2A-931D-56E634337690}"/>
              </a:ext>
            </a:extLst>
          </p:cNvPr>
          <p:cNvPicPr>
            <a:picLocks noChangeAspect="1"/>
          </p:cNvPicPr>
          <p:nvPr/>
        </p:nvPicPr>
        <p:blipFill>
          <a:blip r:embed="rId3"/>
          <a:stretch>
            <a:fillRect/>
          </a:stretch>
        </p:blipFill>
        <p:spPr>
          <a:xfrm>
            <a:off x="469526" y="1094298"/>
            <a:ext cx="8204948" cy="2954904"/>
          </a:xfrm>
          <a:prstGeom prst="rect">
            <a:avLst/>
          </a:prstGeom>
        </p:spPr>
      </p:pic>
    </p:spTree>
    <p:extLst>
      <p:ext uri="{BB962C8B-B14F-4D97-AF65-F5344CB8AC3E}">
        <p14:creationId xmlns:p14="http://schemas.microsoft.com/office/powerpoint/2010/main" val="2824881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1645672-E698-48EF-AF59-0FF689BA5A62}"/>
              </a:ext>
            </a:extLst>
          </p:cNvPr>
          <p:cNvSpPr>
            <a:spLocks noGrp="1"/>
          </p:cNvSpPr>
          <p:nvPr>
            <p:ph type="body" idx="1"/>
          </p:nvPr>
        </p:nvSpPr>
        <p:spPr/>
        <p:txBody>
          <a:bodyPr/>
          <a:lstStyle/>
          <a:p>
            <a:r>
              <a:rPr lang="es-PE" dirty="0">
                <a:hlinkClick r:id="rId3"/>
              </a:rPr>
              <a:t>Matiz (</a:t>
            </a:r>
            <a:r>
              <a:rPr lang="es-PE" dirty="0" err="1">
                <a:hlinkClick r:id="rId3"/>
              </a:rPr>
              <a:t>Hue</a:t>
            </a:r>
            <a:r>
              <a:rPr lang="es-PE" dirty="0">
                <a:hlinkClick r:id="rId3"/>
              </a:rPr>
              <a:t>)</a:t>
            </a:r>
          </a:p>
          <a:p>
            <a:r>
              <a:rPr lang="es-PE" dirty="0">
                <a:hlinkClick r:id="rId3"/>
              </a:rPr>
              <a:t>Luminosidad (</a:t>
            </a:r>
            <a:r>
              <a:rPr lang="es-PE" dirty="0" err="1">
                <a:hlinkClick r:id="rId3"/>
              </a:rPr>
              <a:t>Lightness</a:t>
            </a:r>
            <a:r>
              <a:rPr lang="es-PE" dirty="0">
                <a:hlinkClick r:id="rId3"/>
              </a:rPr>
              <a:t>)</a:t>
            </a:r>
          </a:p>
          <a:p>
            <a:r>
              <a:rPr lang="es-PE" dirty="0">
                <a:hlinkClick r:id="rId3"/>
              </a:rPr>
              <a:t>Saturación (</a:t>
            </a:r>
            <a:r>
              <a:rPr lang="es-PE" dirty="0" err="1">
                <a:hlinkClick r:id="rId3"/>
              </a:rPr>
              <a:t>Saturation</a:t>
            </a:r>
            <a:r>
              <a:rPr lang="es-PE" dirty="0">
                <a:hlinkClick r:id="rId3"/>
              </a:rPr>
              <a:t>)</a:t>
            </a:r>
          </a:p>
          <a:p>
            <a:endParaRPr lang="es-PE" dirty="0">
              <a:hlinkClick r:id="rId3"/>
            </a:endParaRPr>
          </a:p>
          <a:p>
            <a:r>
              <a:rPr lang="es-PE" dirty="0">
                <a:hlinkClick r:id="rId3"/>
              </a:rPr>
              <a:t>https://www.w3schools.com/colors/colors_hsl.asp</a:t>
            </a:r>
            <a:endParaRPr lang="es-PE" dirty="0"/>
          </a:p>
        </p:txBody>
      </p:sp>
      <p:sp>
        <p:nvSpPr>
          <p:cNvPr id="3" name="Título 2">
            <a:extLst>
              <a:ext uri="{FF2B5EF4-FFF2-40B4-BE49-F238E27FC236}">
                <a16:creationId xmlns:a16="http://schemas.microsoft.com/office/drawing/2014/main" id="{81D0FE50-021F-4869-ADC7-579E537F6C11}"/>
              </a:ext>
            </a:extLst>
          </p:cNvPr>
          <p:cNvSpPr>
            <a:spLocks noGrp="1"/>
          </p:cNvSpPr>
          <p:nvPr>
            <p:ph type="title"/>
          </p:nvPr>
        </p:nvSpPr>
        <p:spPr/>
        <p:txBody>
          <a:bodyPr/>
          <a:lstStyle/>
          <a:p>
            <a:r>
              <a:rPr lang="es-PE" dirty="0"/>
              <a:t>Variables</a:t>
            </a:r>
          </a:p>
        </p:txBody>
      </p:sp>
      <p:pic>
        <p:nvPicPr>
          <p:cNvPr id="5" name="Imagen 4">
            <a:extLst>
              <a:ext uri="{FF2B5EF4-FFF2-40B4-BE49-F238E27FC236}">
                <a16:creationId xmlns:a16="http://schemas.microsoft.com/office/drawing/2014/main" id="{04CE5B1A-DA6A-4A82-A6E6-BEB2507AC530}"/>
              </a:ext>
            </a:extLst>
          </p:cNvPr>
          <p:cNvPicPr>
            <a:picLocks noChangeAspect="1"/>
          </p:cNvPicPr>
          <p:nvPr/>
        </p:nvPicPr>
        <p:blipFill>
          <a:blip r:embed="rId4"/>
          <a:stretch>
            <a:fillRect/>
          </a:stretch>
        </p:blipFill>
        <p:spPr>
          <a:xfrm>
            <a:off x="4572000" y="837556"/>
            <a:ext cx="4125279" cy="3468387"/>
          </a:xfrm>
          <a:prstGeom prst="rect">
            <a:avLst/>
          </a:prstGeom>
        </p:spPr>
      </p:pic>
    </p:spTree>
    <p:extLst>
      <p:ext uri="{BB962C8B-B14F-4D97-AF65-F5344CB8AC3E}">
        <p14:creationId xmlns:p14="http://schemas.microsoft.com/office/powerpoint/2010/main" val="323077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934BCC3-D837-4B2F-903D-45DD0A9D376E}"/>
              </a:ext>
            </a:extLst>
          </p:cNvPr>
          <p:cNvSpPr>
            <a:spLocks noGrp="1"/>
          </p:cNvSpPr>
          <p:nvPr>
            <p:ph type="body" idx="1"/>
          </p:nvPr>
        </p:nvSpPr>
        <p:spPr/>
        <p:txBody>
          <a:bodyPr/>
          <a:lstStyle/>
          <a:p>
            <a:endParaRPr lang="es-PE"/>
          </a:p>
        </p:txBody>
      </p:sp>
      <p:sp>
        <p:nvSpPr>
          <p:cNvPr id="3" name="Título 2">
            <a:extLst>
              <a:ext uri="{FF2B5EF4-FFF2-40B4-BE49-F238E27FC236}">
                <a16:creationId xmlns:a16="http://schemas.microsoft.com/office/drawing/2014/main" id="{600E1550-B151-4C69-940D-C1D60ECB1C9F}"/>
              </a:ext>
            </a:extLst>
          </p:cNvPr>
          <p:cNvSpPr>
            <a:spLocks noGrp="1"/>
          </p:cNvSpPr>
          <p:nvPr>
            <p:ph type="title"/>
          </p:nvPr>
        </p:nvSpPr>
        <p:spPr/>
        <p:txBody>
          <a:bodyPr/>
          <a:lstStyle/>
          <a:p>
            <a:endParaRPr lang="es-PE"/>
          </a:p>
        </p:txBody>
      </p:sp>
      <p:pic>
        <p:nvPicPr>
          <p:cNvPr id="5" name="Imagen 4" descr="Patrón de fondo&#10;&#10;Descripción generada automáticamente con confianza media">
            <a:extLst>
              <a:ext uri="{FF2B5EF4-FFF2-40B4-BE49-F238E27FC236}">
                <a16:creationId xmlns:a16="http://schemas.microsoft.com/office/drawing/2014/main" id="{9AB4C3E3-D290-427B-90B7-7D0FA70E03F1}"/>
              </a:ext>
            </a:extLst>
          </p:cNvPr>
          <p:cNvPicPr>
            <a:picLocks noChangeAspect="1"/>
          </p:cNvPicPr>
          <p:nvPr/>
        </p:nvPicPr>
        <p:blipFill>
          <a:blip r:embed="rId3"/>
          <a:stretch>
            <a:fillRect/>
          </a:stretch>
        </p:blipFill>
        <p:spPr>
          <a:xfrm>
            <a:off x="560825" y="911046"/>
            <a:ext cx="7340076" cy="3280564"/>
          </a:xfrm>
          <a:prstGeom prst="rect">
            <a:avLst/>
          </a:prstGeom>
        </p:spPr>
      </p:pic>
    </p:spTree>
    <p:extLst>
      <p:ext uri="{BB962C8B-B14F-4D97-AF65-F5344CB8AC3E}">
        <p14:creationId xmlns:p14="http://schemas.microsoft.com/office/powerpoint/2010/main" val="950586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81D537F3-7558-4EC4-9FD0-090EA71FE46D}"/>
              </a:ext>
            </a:extLst>
          </p:cNvPr>
          <p:cNvSpPr>
            <a:spLocks noGrp="1"/>
          </p:cNvSpPr>
          <p:nvPr>
            <p:ph type="body" idx="1"/>
          </p:nvPr>
        </p:nvSpPr>
        <p:spPr/>
        <p:txBody>
          <a:bodyPr/>
          <a:lstStyle/>
          <a:p>
            <a:endParaRPr lang="es-PE"/>
          </a:p>
        </p:txBody>
      </p:sp>
      <p:sp>
        <p:nvSpPr>
          <p:cNvPr id="3" name="Título 2">
            <a:extLst>
              <a:ext uri="{FF2B5EF4-FFF2-40B4-BE49-F238E27FC236}">
                <a16:creationId xmlns:a16="http://schemas.microsoft.com/office/drawing/2014/main" id="{F43F1D33-DE78-40F7-A156-CEDEBA53967A}"/>
              </a:ext>
            </a:extLst>
          </p:cNvPr>
          <p:cNvSpPr>
            <a:spLocks noGrp="1"/>
          </p:cNvSpPr>
          <p:nvPr>
            <p:ph type="title"/>
          </p:nvPr>
        </p:nvSpPr>
        <p:spPr>
          <a:xfrm>
            <a:off x="560825" y="1168325"/>
            <a:ext cx="4515924" cy="669000"/>
          </a:xfrm>
        </p:spPr>
        <p:txBody>
          <a:bodyPr/>
          <a:lstStyle/>
          <a:p>
            <a:r>
              <a:rPr lang="es-PE" dirty="0"/>
              <a:t>Espacios de Color</a:t>
            </a:r>
          </a:p>
        </p:txBody>
      </p:sp>
      <p:pic>
        <p:nvPicPr>
          <p:cNvPr id="4098" name="Picture 2">
            <a:extLst>
              <a:ext uri="{FF2B5EF4-FFF2-40B4-BE49-F238E27FC236}">
                <a16:creationId xmlns:a16="http://schemas.microsoft.com/office/drawing/2014/main" id="{6F20748A-2299-42FA-A510-1DB4D436D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62" y="2039350"/>
            <a:ext cx="5857875"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866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uándo utilizar colores RGB y CMYK?">
            <a:extLst>
              <a:ext uri="{FF2B5EF4-FFF2-40B4-BE49-F238E27FC236}">
                <a16:creationId xmlns:a16="http://schemas.microsoft.com/office/drawing/2014/main" id="{29EF1673-F003-4C14-9CC5-C9C535CF8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819" y="692906"/>
            <a:ext cx="6798361" cy="375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760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0DD2A3C-20A9-434E-8D77-B821CDDE993C}"/>
              </a:ext>
            </a:extLst>
          </p:cNvPr>
          <p:cNvSpPr>
            <a:spLocks noGrp="1"/>
          </p:cNvSpPr>
          <p:nvPr>
            <p:ph type="body" idx="1"/>
          </p:nvPr>
        </p:nvSpPr>
        <p:spPr/>
        <p:txBody>
          <a:bodyPr/>
          <a:lstStyle/>
          <a:p>
            <a:endParaRPr lang="es-PE"/>
          </a:p>
        </p:txBody>
      </p:sp>
      <p:sp>
        <p:nvSpPr>
          <p:cNvPr id="3" name="Título 2">
            <a:extLst>
              <a:ext uri="{FF2B5EF4-FFF2-40B4-BE49-F238E27FC236}">
                <a16:creationId xmlns:a16="http://schemas.microsoft.com/office/drawing/2014/main" id="{B0564BEA-3721-425D-86B0-E2EE2A068918}"/>
              </a:ext>
            </a:extLst>
          </p:cNvPr>
          <p:cNvSpPr>
            <a:spLocks noGrp="1"/>
          </p:cNvSpPr>
          <p:nvPr>
            <p:ph type="title"/>
          </p:nvPr>
        </p:nvSpPr>
        <p:spPr/>
        <p:txBody>
          <a:bodyPr/>
          <a:lstStyle/>
          <a:p>
            <a:r>
              <a:rPr lang="es-PE" dirty="0"/>
              <a:t>Modelo RGB</a:t>
            </a:r>
          </a:p>
        </p:txBody>
      </p:sp>
      <p:pic>
        <p:nvPicPr>
          <p:cNvPr id="4" name="Imagen 3" descr="Un dibujo animado con letras&#10;&#10;Descripción generada automáticamente con confianza media">
            <a:extLst>
              <a:ext uri="{FF2B5EF4-FFF2-40B4-BE49-F238E27FC236}">
                <a16:creationId xmlns:a16="http://schemas.microsoft.com/office/drawing/2014/main" id="{10F7CFAD-29A7-4C0A-AE10-F45ECD71F4C8}"/>
              </a:ext>
            </a:extLst>
          </p:cNvPr>
          <p:cNvPicPr>
            <a:picLocks noChangeAspect="1"/>
          </p:cNvPicPr>
          <p:nvPr/>
        </p:nvPicPr>
        <p:blipFill>
          <a:blip r:embed="rId3"/>
          <a:stretch>
            <a:fillRect/>
          </a:stretch>
        </p:blipFill>
        <p:spPr>
          <a:xfrm>
            <a:off x="2265619" y="1995678"/>
            <a:ext cx="4612761" cy="2085593"/>
          </a:xfrm>
          <a:prstGeom prst="rect">
            <a:avLst/>
          </a:prstGeom>
        </p:spPr>
      </p:pic>
    </p:spTree>
    <p:extLst>
      <p:ext uri="{BB962C8B-B14F-4D97-AF65-F5344CB8AC3E}">
        <p14:creationId xmlns:p14="http://schemas.microsoft.com/office/powerpoint/2010/main" val="278087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DB6273E-D5DC-4100-90E9-63B18A2CA81A}"/>
              </a:ext>
            </a:extLst>
          </p:cNvPr>
          <p:cNvSpPr>
            <a:spLocks noGrp="1"/>
          </p:cNvSpPr>
          <p:nvPr>
            <p:ph type="body" idx="1"/>
          </p:nvPr>
        </p:nvSpPr>
        <p:spPr/>
        <p:txBody>
          <a:bodyPr/>
          <a:lstStyle/>
          <a:p>
            <a:endParaRPr lang="es-PE"/>
          </a:p>
        </p:txBody>
      </p:sp>
      <p:sp>
        <p:nvSpPr>
          <p:cNvPr id="3" name="Título 2">
            <a:extLst>
              <a:ext uri="{FF2B5EF4-FFF2-40B4-BE49-F238E27FC236}">
                <a16:creationId xmlns:a16="http://schemas.microsoft.com/office/drawing/2014/main" id="{13AD0BCB-37ED-4337-AF37-72046FE21B6F}"/>
              </a:ext>
            </a:extLst>
          </p:cNvPr>
          <p:cNvSpPr>
            <a:spLocks noGrp="1"/>
          </p:cNvSpPr>
          <p:nvPr>
            <p:ph type="title"/>
          </p:nvPr>
        </p:nvSpPr>
        <p:spPr/>
        <p:txBody>
          <a:bodyPr/>
          <a:lstStyle/>
          <a:p>
            <a:r>
              <a:rPr lang="es-PE" dirty="0"/>
              <a:t>Modelo </a:t>
            </a:r>
            <a:r>
              <a:rPr lang="es-PE" dirty="0" err="1"/>
              <a:t>HSV</a:t>
            </a:r>
            <a:endParaRPr lang="es-PE" dirty="0"/>
          </a:p>
        </p:txBody>
      </p:sp>
      <p:pic>
        <p:nvPicPr>
          <p:cNvPr id="7" name="Imagen 6">
            <a:extLst>
              <a:ext uri="{FF2B5EF4-FFF2-40B4-BE49-F238E27FC236}">
                <a16:creationId xmlns:a16="http://schemas.microsoft.com/office/drawing/2014/main" id="{60129ABC-B483-4E1B-A5B8-A49A248DB521}"/>
              </a:ext>
            </a:extLst>
          </p:cNvPr>
          <p:cNvPicPr>
            <a:picLocks noChangeAspect="1"/>
          </p:cNvPicPr>
          <p:nvPr/>
        </p:nvPicPr>
        <p:blipFill>
          <a:blip r:embed="rId3"/>
          <a:stretch>
            <a:fillRect/>
          </a:stretch>
        </p:blipFill>
        <p:spPr>
          <a:xfrm>
            <a:off x="1969313" y="2116057"/>
            <a:ext cx="5205374" cy="2255294"/>
          </a:xfrm>
          <a:prstGeom prst="rect">
            <a:avLst/>
          </a:prstGeom>
        </p:spPr>
      </p:pic>
    </p:spTree>
    <p:extLst>
      <p:ext uri="{BB962C8B-B14F-4D97-AF65-F5344CB8AC3E}">
        <p14:creationId xmlns:p14="http://schemas.microsoft.com/office/powerpoint/2010/main" val="2801919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3CBACB5-0518-42EE-AB2C-C626B87D04F9}"/>
              </a:ext>
            </a:extLst>
          </p:cNvPr>
          <p:cNvSpPr>
            <a:spLocks noGrp="1"/>
          </p:cNvSpPr>
          <p:nvPr>
            <p:ph type="body" idx="1"/>
          </p:nvPr>
        </p:nvSpPr>
        <p:spPr/>
        <p:txBody>
          <a:bodyPr/>
          <a:lstStyle/>
          <a:p>
            <a:endParaRPr lang="es-PE"/>
          </a:p>
        </p:txBody>
      </p:sp>
      <p:sp>
        <p:nvSpPr>
          <p:cNvPr id="3" name="Título 2">
            <a:extLst>
              <a:ext uri="{FF2B5EF4-FFF2-40B4-BE49-F238E27FC236}">
                <a16:creationId xmlns:a16="http://schemas.microsoft.com/office/drawing/2014/main" id="{6E6DF40E-45D5-41EB-98BE-85B0A8E64D2C}"/>
              </a:ext>
            </a:extLst>
          </p:cNvPr>
          <p:cNvSpPr>
            <a:spLocks noGrp="1"/>
          </p:cNvSpPr>
          <p:nvPr>
            <p:ph type="title"/>
          </p:nvPr>
        </p:nvSpPr>
        <p:spPr/>
        <p:txBody>
          <a:bodyPr/>
          <a:lstStyle/>
          <a:p>
            <a:endParaRPr lang="es-PE"/>
          </a:p>
        </p:txBody>
      </p:sp>
      <p:pic>
        <p:nvPicPr>
          <p:cNvPr id="5" name="Imagen 4">
            <a:extLst>
              <a:ext uri="{FF2B5EF4-FFF2-40B4-BE49-F238E27FC236}">
                <a16:creationId xmlns:a16="http://schemas.microsoft.com/office/drawing/2014/main" id="{9CE85A9B-23D7-49F4-9DF8-0AF50F8E6AD1}"/>
              </a:ext>
            </a:extLst>
          </p:cNvPr>
          <p:cNvPicPr>
            <a:picLocks noChangeAspect="1"/>
          </p:cNvPicPr>
          <p:nvPr/>
        </p:nvPicPr>
        <p:blipFill>
          <a:blip r:embed="rId2"/>
          <a:stretch>
            <a:fillRect/>
          </a:stretch>
        </p:blipFill>
        <p:spPr>
          <a:xfrm>
            <a:off x="1640959" y="898171"/>
            <a:ext cx="5862082" cy="3347158"/>
          </a:xfrm>
          <a:prstGeom prst="rect">
            <a:avLst/>
          </a:prstGeom>
        </p:spPr>
      </p:pic>
    </p:spTree>
    <p:extLst>
      <p:ext uri="{BB962C8B-B14F-4D97-AF65-F5344CB8AC3E}">
        <p14:creationId xmlns:p14="http://schemas.microsoft.com/office/powerpoint/2010/main" val="2507259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13E8B62-0E03-403E-9EC6-B96E14ED1064}"/>
              </a:ext>
            </a:extLst>
          </p:cNvPr>
          <p:cNvSpPr>
            <a:spLocks noGrp="1"/>
          </p:cNvSpPr>
          <p:nvPr>
            <p:ph type="body" idx="1"/>
          </p:nvPr>
        </p:nvSpPr>
        <p:spPr/>
        <p:txBody>
          <a:bodyPr/>
          <a:lstStyle/>
          <a:p>
            <a:r>
              <a:rPr lang="es-PE" dirty="0"/>
              <a:t>Modelo </a:t>
            </a:r>
            <a:r>
              <a:rPr lang="es-PE" dirty="0" err="1"/>
              <a:t>HSI</a:t>
            </a:r>
            <a:endParaRPr lang="es-PE" dirty="0"/>
          </a:p>
          <a:p>
            <a:r>
              <a:rPr lang="es-PE" dirty="0"/>
              <a:t>Modelo </a:t>
            </a:r>
            <a:r>
              <a:rPr lang="es-PE" dirty="0" err="1"/>
              <a:t>YCbCr</a:t>
            </a:r>
            <a:endParaRPr lang="es-PE" dirty="0"/>
          </a:p>
        </p:txBody>
      </p:sp>
      <p:sp>
        <p:nvSpPr>
          <p:cNvPr id="3" name="Título 2">
            <a:extLst>
              <a:ext uri="{FF2B5EF4-FFF2-40B4-BE49-F238E27FC236}">
                <a16:creationId xmlns:a16="http://schemas.microsoft.com/office/drawing/2014/main" id="{98A8C208-2A75-4E1C-BCFF-B91B60D1FF35}"/>
              </a:ext>
            </a:extLst>
          </p:cNvPr>
          <p:cNvSpPr>
            <a:spLocks noGrp="1"/>
          </p:cNvSpPr>
          <p:nvPr>
            <p:ph type="title"/>
          </p:nvPr>
        </p:nvSpPr>
        <p:spPr/>
        <p:txBody>
          <a:bodyPr/>
          <a:lstStyle/>
          <a:p>
            <a:r>
              <a:rPr lang="es-PE" dirty="0"/>
              <a:t>Otros modelos</a:t>
            </a:r>
          </a:p>
        </p:txBody>
      </p:sp>
    </p:spTree>
    <p:extLst>
      <p:ext uri="{BB962C8B-B14F-4D97-AF65-F5344CB8AC3E}">
        <p14:creationId xmlns:p14="http://schemas.microsoft.com/office/powerpoint/2010/main" val="766549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BB2BE5C-9EB7-4793-8A83-8A00FFFE2F73}"/>
              </a:ext>
            </a:extLst>
          </p:cNvPr>
          <p:cNvSpPr>
            <a:spLocks noGrp="1"/>
          </p:cNvSpPr>
          <p:nvPr>
            <p:ph type="body" idx="1"/>
          </p:nvPr>
        </p:nvSpPr>
        <p:spPr>
          <a:xfrm>
            <a:off x="609498" y="1973024"/>
            <a:ext cx="6741701" cy="2822175"/>
          </a:xfrm>
        </p:spPr>
        <p:txBody>
          <a:bodyPr/>
          <a:lstStyle/>
          <a:p>
            <a:pPr>
              <a:lnSpc>
                <a:spcPct val="150000"/>
              </a:lnSpc>
            </a:pPr>
            <a:r>
              <a:rPr lang="es-PE" dirty="0"/>
              <a:t>Presentación</a:t>
            </a:r>
          </a:p>
          <a:p>
            <a:pPr>
              <a:lnSpc>
                <a:spcPct val="150000"/>
              </a:lnSpc>
            </a:pPr>
            <a:r>
              <a:rPr lang="es-PE" dirty="0"/>
              <a:t>Instalación de software requerido</a:t>
            </a:r>
          </a:p>
          <a:p>
            <a:pPr>
              <a:lnSpc>
                <a:spcPct val="150000"/>
              </a:lnSpc>
            </a:pPr>
            <a:r>
              <a:rPr lang="es-PE" dirty="0"/>
              <a:t>Introducción</a:t>
            </a:r>
          </a:p>
          <a:p>
            <a:pPr>
              <a:lnSpc>
                <a:spcPct val="150000"/>
              </a:lnSpc>
            </a:pPr>
            <a:r>
              <a:rPr lang="es-PE" dirty="0"/>
              <a:t>Instalación de librerías</a:t>
            </a:r>
          </a:p>
          <a:p>
            <a:pPr>
              <a:lnSpc>
                <a:spcPct val="150000"/>
              </a:lnSpc>
            </a:pPr>
            <a:r>
              <a:rPr lang="es-PE" dirty="0"/>
              <a:t>Creación de un entorno virtual</a:t>
            </a:r>
          </a:p>
          <a:p>
            <a:pPr>
              <a:lnSpc>
                <a:spcPct val="150000"/>
              </a:lnSpc>
            </a:pPr>
            <a:r>
              <a:rPr lang="es-PE" dirty="0"/>
              <a:t>Conceptos base de procesamiento de imágenes y visión artificial</a:t>
            </a:r>
          </a:p>
          <a:p>
            <a:endParaRPr lang="es-PE" dirty="0"/>
          </a:p>
        </p:txBody>
      </p:sp>
      <p:sp>
        <p:nvSpPr>
          <p:cNvPr id="3" name="Título 2">
            <a:extLst>
              <a:ext uri="{FF2B5EF4-FFF2-40B4-BE49-F238E27FC236}">
                <a16:creationId xmlns:a16="http://schemas.microsoft.com/office/drawing/2014/main" id="{6180BB0C-F93A-43A5-A380-D941A728B827}"/>
              </a:ext>
            </a:extLst>
          </p:cNvPr>
          <p:cNvSpPr>
            <a:spLocks noGrp="1"/>
          </p:cNvSpPr>
          <p:nvPr>
            <p:ph type="title"/>
          </p:nvPr>
        </p:nvSpPr>
        <p:spPr/>
        <p:txBody>
          <a:bodyPr/>
          <a:lstStyle/>
          <a:p>
            <a:r>
              <a:rPr lang="es-PE" dirty="0"/>
              <a:t>Día 1</a:t>
            </a:r>
          </a:p>
        </p:txBody>
      </p:sp>
    </p:spTree>
    <p:extLst>
      <p:ext uri="{BB962C8B-B14F-4D97-AF65-F5344CB8AC3E}">
        <p14:creationId xmlns:p14="http://schemas.microsoft.com/office/powerpoint/2010/main" val="3731189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2" name="Google Shape;362;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Presentación</a:t>
            </a:r>
            <a:endParaRPr dirty="0">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descr="wint_sky">
            <a:extLst>
              <a:ext uri="{FF2B5EF4-FFF2-40B4-BE49-F238E27FC236}">
                <a16:creationId xmlns:a16="http://schemas.microsoft.com/office/drawing/2014/main" id="{90CBC8F6-3F2C-4EBA-8FDD-19636E1E4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274" y="1992651"/>
            <a:ext cx="2585935" cy="213640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E3781A67-7C95-4D7A-B84E-5455E5E6A118}"/>
              </a:ext>
            </a:extLst>
          </p:cNvPr>
          <p:cNvPicPr>
            <a:picLocks noChangeAspect="1"/>
          </p:cNvPicPr>
          <p:nvPr/>
        </p:nvPicPr>
        <p:blipFill>
          <a:blip r:embed="rId4"/>
          <a:stretch>
            <a:fillRect/>
          </a:stretch>
        </p:blipFill>
        <p:spPr>
          <a:xfrm>
            <a:off x="5095025" y="1992055"/>
            <a:ext cx="2585935" cy="2136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2mate.com - VIDEO CYBER EYE_1080p">
            <a:hlinkClick r:id="" action="ppaction://media"/>
            <a:extLst>
              <a:ext uri="{FF2B5EF4-FFF2-40B4-BE49-F238E27FC236}">
                <a16:creationId xmlns:a16="http://schemas.microsoft.com/office/drawing/2014/main" id="{F5D515F5-1255-45DD-B135-8E2C2984E4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6722" y="346906"/>
            <a:ext cx="7910556" cy="4449688"/>
          </a:xfrm>
          <a:prstGeom prst="rect">
            <a:avLst/>
          </a:prstGeom>
        </p:spPr>
      </p:pic>
    </p:spTree>
    <p:extLst>
      <p:ext uri="{BB962C8B-B14F-4D97-AF65-F5344CB8AC3E}">
        <p14:creationId xmlns:p14="http://schemas.microsoft.com/office/powerpoint/2010/main" val="75802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5F23469-BDC4-46A5-A450-E4B4987DD5E4}"/>
              </a:ext>
            </a:extLst>
          </p:cNvPr>
          <p:cNvSpPr>
            <a:spLocks noGrp="1"/>
          </p:cNvSpPr>
          <p:nvPr>
            <p:ph type="body" idx="1"/>
          </p:nvPr>
        </p:nvSpPr>
        <p:spPr>
          <a:xfrm>
            <a:off x="609499" y="1973024"/>
            <a:ext cx="4394501" cy="2786176"/>
          </a:xfrm>
        </p:spPr>
        <p:txBody>
          <a:bodyPr/>
          <a:lstStyle/>
          <a:p>
            <a:r>
              <a:rPr lang="es-PE" dirty="0"/>
              <a:t>Obtener información de imágenes digitales.</a:t>
            </a:r>
          </a:p>
          <a:p>
            <a:r>
              <a:rPr lang="es-PE" dirty="0"/>
              <a:t>Utilizar software para la obtención de información</a:t>
            </a:r>
          </a:p>
          <a:p>
            <a:r>
              <a:rPr lang="es-PE" dirty="0"/>
              <a:t>Capturar, realzar, segmentar, medir e identificar objetos de interés en las imágenes.</a:t>
            </a:r>
          </a:p>
          <a:p>
            <a:r>
              <a:rPr lang="es-PE" dirty="0"/>
              <a:t>Áreas de aplicación: industria 4.0, Medicina, medioambiente, seguridad y más.</a:t>
            </a:r>
          </a:p>
        </p:txBody>
      </p:sp>
      <p:sp>
        <p:nvSpPr>
          <p:cNvPr id="3" name="Título 2">
            <a:extLst>
              <a:ext uri="{FF2B5EF4-FFF2-40B4-BE49-F238E27FC236}">
                <a16:creationId xmlns:a16="http://schemas.microsoft.com/office/drawing/2014/main" id="{8694F170-2FAD-410A-BFFB-1BF821EE1DCB}"/>
              </a:ext>
            </a:extLst>
          </p:cNvPr>
          <p:cNvSpPr>
            <a:spLocks noGrp="1"/>
          </p:cNvSpPr>
          <p:nvPr>
            <p:ph type="title"/>
          </p:nvPr>
        </p:nvSpPr>
        <p:spPr/>
        <p:txBody>
          <a:bodyPr/>
          <a:lstStyle/>
          <a:p>
            <a:r>
              <a:rPr lang="es-PE" dirty="0"/>
              <a:t>Objetivos</a:t>
            </a:r>
          </a:p>
        </p:txBody>
      </p:sp>
      <p:pic>
        <p:nvPicPr>
          <p:cNvPr id="1028" name="Picture 4" descr="A novel YOLOv3-arch model for identifying cholelithiasis and classifying  gallstones on CT images">
            <a:extLst>
              <a:ext uri="{FF2B5EF4-FFF2-40B4-BE49-F238E27FC236}">
                <a16:creationId xmlns:a16="http://schemas.microsoft.com/office/drawing/2014/main" id="{A382E330-7CD4-4369-8BB4-8436528E18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800" y="900112"/>
            <a:ext cx="30480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81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BC4DE037-7B84-432A-ABB2-447BE8881D1A}"/>
              </a:ext>
            </a:extLst>
          </p:cNvPr>
          <p:cNvSpPr>
            <a:spLocks noGrp="1"/>
          </p:cNvSpPr>
          <p:nvPr>
            <p:ph type="body" idx="1"/>
          </p:nvPr>
        </p:nvSpPr>
        <p:spPr/>
        <p:txBody>
          <a:bodyPr/>
          <a:lstStyle/>
          <a:p>
            <a:r>
              <a:rPr lang="es-PE" dirty="0"/>
              <a:t>Básicamente, representación plana de un objeto en 3 dimensiones.</a:t>
            </a:r>
          </a:p>
          <a:p>
            <a:endParaRPr lang="es-PE" dirty="0"/>
          </a:p>
          <a:p>
            <a:r>
              <a:rPr lang="es-ES" dirty="0"/>
              <a:t>Además…</a:t>
            </a:r>
            <a:endParaRPr lang="es-PE" dirty="0"/>
          </a:p>
        </p:txBody>
      </p:sp>
      <p:sp>
        <p:nvSpPr>
          <p:cNvPr id="3" name="Título 2">
            <a:extLst>
              <a:ext uri="{FF2B5EF4-FFF2-40B4-BE49-F238E27FC236}">
                <a16:creationId xmlns:a16="http://schemas.microsoft.com/office/drawing/2014/main" id="{5E4107C1-34F4-4F64-A347-77F95FFBD3BC}"/>
              </a:ext>
            </a:extLst>
          </p:cNvPr>
          <p:cNvSpPr>
            <a:spLocks noGrp="1"/>
          </p:cNvSpPr>
          <p:nvPr>
            <p:ph type="title"/>
          </p:nvPr>
        </p:nvSpPr>
        <p:spPr>
          <a:xfrm>
            <a:off x="560824" y="1168325"/>
            <a:ext cx="6401575" cy="669000"/>
          </a:xfrm>
        </p:spPr>
        <p:txBody>
          <a:bodyPr/>
          <a:lstStyle/>
          <a:p>
            <a:r>
              <a:rPr lang="es-PE" dirty="0"/>
              <a:t>Definición de Imagen</a:t>
            </a:r>
          </a:p>
        </p:txBody>
      </p:sp>
      <p:pic>
        <p:nvPicPr>
          <p:cNvPr id="7" name="Imagen 6">
            <a:extLst>
              <a:ext uri="{FF2B5EF4-FFF2-40B4-BE49-F238E27FC236}">
                <a16:creationId xmlns:a16="http://schemas.microsoft.com/office/drawing/2014/main" id="{03495BD0-0137-4BC3-8578-3B088036BA56}"/>
              </a:ext>
            </a:extLst>
          </p:cNvPr>
          <p:cNvPicPr>
            <a:picLocks noChangeAspect="1"/>
          </p:cNvPicPr>
          <p:nvPr/>
        </p:nvPicPr>
        <p:blipFill>
          <a:blip r:embed="rId3"/>
          <a:stretch>
            <a:fillRect/>
          </a:stretch>
        </p:blipFill>
        <p:spPr>
          <a:xfrm>
            <a:off x="4806085" y="1891092"/>
            <a:ext cx="3101645" cy="2830167"/>
          </a:xfrm>
          <a:prstGeom prst="rect">
            <a:avLst/>
          </a:prstGeom>
        </p:spPr>
      </p:pic>
    </p:spTree>
    <p:extLst>
      <p:ext uri="{BB962C8B-B14F-4D97-AF65-F5344CB8AC3E}">
        <p14:creationId xmlns:p14="http://schemas.microsoft.com/office/powerpoint/2010/main" val="593633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9289FE6-0554-4999-A06B-883C047A9C40}"/>
              </a:ext>
            </a:extLst>
          </p:cNvPr>
          <p:cNvPicPr>
            <a:picLocks noChangeAspect="1"/>
          </p:cNvPicPr>
          <p:nvPr/>
        </p:nvPicPr>
        <p:blipFill>
          <a:blip r:embed="rId3"/>
          <a:stretch>
            <a:fillRect/>
          </a:stretch>
        </p:blipFill>
        <p:spPr>
          <a:xfrm>
            <a:off x="1231392" y="1357031"/>
            <a:ext cx="2438400" cy="2429435"/>
          </a:xfrm>
          <a:prstGeom prst="rect">
            <a:avLst/>
          </a:prstGeom>
        </p:spPr>
      </p:pic>
      <p:pic>
        <p:nvPicPr>
          <p:cNvPr id="7" name="Imagen 6">
            <a:extLst>
              <a:ext uri="{FF2B5EF4-FFF2-40B4-BE49-F238E27FC236}">
                <a16:creationId xmlns:a16="http://schemas.microsoft.com/office/drawing/2014/main" id="{E52A5459-B9FE-4E26-AAD5-2953D7CC4689}"/>
              </a:ext>
            </a:extLst>
          </p:cNvPr>
          <p:cNvPicPr>
            <a:picLocks noChangeAspect="1"/>
          </p:cNvPicPr>
          <p:nvPr/>
        </p:nvPicPr>
        <p:blipFill>
          <a:blip r:embed="rId4"/>
          <a:stretch>
            <a:fillRect/>
          </a:stretch>
        </p:blipFill>
        <p:spPr>
          <a:xfrm>
            <a:off x="5777573" y="1733549"/>
            <a:ext cx="1685365" cy="1676400"/>
          </a:xfrm>
          <a:prstGeom prst="rect">
            <a:avLst/>
          </a:prstGeom>
        </p:spPr>
      </p:pic>
    </p:spTree>
    <p:extLst>
      <p:ext uri="{BB962C8B-B14F-4D97-AF65-F5344CB8AC3E}">
        <p14:creationId xmlns:p14="http://schemas.microsoft.com/office/powerpoint/2010/main" val="2396423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ear in Pixels, aprende a tomar conciencia de tus emociones – Despierta y  Entrena">
            <a:extLst>
              <a:ext uri="{FF2B5EF4-FFF2-40B4-BE49-F238E27FC236}">
                <a16:creationId xmlns:a16="http://schemas.microsoft.com/office/drawing/2014/main" id="{2F58F8B2-9F84-4A7A-A59B-08DDBE738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421" y="883539"/>
            <a:ext cx="4911158" cy="337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730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4D87D4AF-7D24-40DF-B06E-9F4922C15BD9}"/>
              </a:ext>
            </a:extLst>
          </p:cNvPr>
          <p:cNvSpPr>
            <a:spLocks noGrp="1"/>
          </p:cNvSpPr>
          <p:nvPr>
            <p:ph type="body" idx="1"/>
          </p:nvPr>
        </p:nvSpPr>
        <p:spPr/>
        <p:txBody>
          <a:bodyPr/>
          <a:lstStyle/>
          <a:p>
            <a:endParaRPr lang="es-PE"/>
          </a:p>
        </p:txBody>
      </p:sp>
      <p:sp>
        <p:nvSpPr>
          <p:cNvPr id="3" name="Título 2">
            <a:extLst>
              <a:ext uri="{FF2B5EF4-FFF2-40B4-BE49-F238E27FC236}">
                <a16:creationId xmlns:a16="http://schemas.microsoft.com/office/drawing/2014/main" id="{E77BCAFC-F9A0-4015-81D5-33CBC1BFBA30}"/>
              </a:ext>
            </a:extLst>
          </p:cNvPr>
          <p:cNvSpPr>
            <a:spLocks noGrp="1"/>
          </p:cNvSpPr>
          <p:nvPr>
            <p:ph type="title"/>
          </p:nvPr>
        </p:nvSpPr>
        <p:spPr/>
        <p:txBody>
          <a:bodyPr/>
          <a:lstStyle/>
          <a:p>
            <a:endParaRPr lang="es-PE"/>
          </a:p>
        </p:txBody>
      </p:sp>
      <p:pic>
        <p:nvPicPr>
          <p:cNvPr id="9" name="Imagen 8" descr="Diagrama&#10;&#10;Descripción generada automáticamente">
            <a:extLst>
              <a:ext uri="{FF2B5EF4-FFF2-40B4-BE49-F238E27FC236}">
                <a16:creationId xmlns:a16="http://schemas.microsoft.com/office/drawing/2014/main" id="{0C1D55DB-3C50-4C23-AA12-9D2AD5124436}"/>
              </a:ext>
            </a:extLst>
          </p:cNvPr>
          <p:cNvPicPr>
            <a:picLocks noChangeAspect="1"/>
          </p:cNvPicPr>
          <p:nvPr/>
        </p:nvPicPr>
        <p:blipFill>
          <a:blip r:embed="rId3"/>
          <a:stretch>
            <a:fillRect/>
          </a:stretch>
        </p:blipFill>
        <p:spPr>
          <a:xfrm>
            <a:off x="477629" y="611887"/>
            <a:ext cx="8056872" cy="3919726"/>
          </a:xfrm>
          <a:prstGeom prst="rect">
            <a:avLst/>
          </a:prstGeom>
        </p:spPr>
      </p:pic>
    </p:spTree>
    <p:extLst>
      <p:ext uri="{BB962C8B-B14F-4D97-AF65-F5344CB8AC3E}">
        <p14:creationId xmlns:p14="http://schemas.microsoft.com/office/powerpoint/2010/main" val="2375781234"/>
      </p:ext>
    </p:extLst>
  </p:cSld>
  <p:clrMapOvr>
    <a:masterClrMapping/>
  </p:clrMapOvr>
</p:sld>
</file>

<file path=ppt/theme/theme1.xml><?xml version="1.0" encoding="utf-8"?>
<a:theme xmlns:a="http://schemas.openxmlformats.org/drawingml/2006/main" name="Programming">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ogramming" id="{E9E5CEC0-F91F-40AA-9806-7D0A03537096}" vid="{3212FE31-4927-42F5-A87B-8D73181763CD}"/>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Programming</Template>
  <TotalTime>2231</TotalTime>
  <Words>1614</Words>
  <Application>Microsoft Office PowerPoint</Application>
  <PresentationFormat>Presentación en pantalla (16:9)</PresentationFormat>
  <Paragraphs>77</Paragraphs>
  <Slides>18</Slides>
  <Notes>17</Notes>
  <HiddenSlides>0</HiddenSlides>
  <MMClips>1</MMClips>
  <ScaleCrop>false</ScaleCrop>
  <HeadingPairs>
    <vt:vector size="6" baseType="variant">
      <vt:variant>
        <vt:lpstr>Fuentes usadas</vt:lpstr>
      </vt:variant>
      <vt:variant>
        <vt:i4>17</vt:i4>
      </vt:variant>
      <vt:variant>
        <vt:lpstr>Tema</vt:lpstr>
      </vt:variant>
      <vt:variant>
        <vt:i4>2</vt:i4>
      </vt:variant>
      <vt:variant>
        <vt:lpstr>Títulos de diapositiva</vt:lpstr>
      </vt:variant>
      <vt:variant>
        <vt:i4>18</vt:i4>
      </vt:variant>
    </vt:vector>
  </HeadingPairs>
  <TitlesOfParts>
    <vt:vector size="37" baseType="lpstr">
      <vt:lpstr>Arial</vt:lpstr>
      <vt:lpstr>Nunito Light</vt:lpstr>
      <vt:lpstr>Proxima Nova Semibold</vt:lpstr>
      <vt:lpstr>Proxima Nova</vt:lpstr>
      <vt:lpstr>Roboto Condensed Light</vt:lpstr>
      <vt:lpstr>Overpass Mono</vt:lpstr>
      <vt:lpstr>Calibri</vt:lpstr>
      <vt:lpstr>Arial-BoldMT</vt:lpstr>
      <vt:lpstr>Roboto</vt:lpstr>
      <vt:lpstr>Barlow</vt:lpstr>
      <vt:lpstr>ArialMT</vt:lpstr>
      <vt:lpstr>Barlow Condensed ExtraBold</vt:lpstr>
      <vt:lpstr>Anaheim</vt:lpstr>
      <vt:lpstr>Roboto</vt:lpstr>
      <vt:lpstr>Arial-ItalicMT</vt:lpstr>
      <vt:lpstr>Arial-BoldItalicMT</vt:lpstr>
      <vt:lpstr>Raleway Thin</vt:lpstr>
      <vt:lpstr>Programming</vt:lpstr>
      <vt:lpstr>Slidesgo Final Pages</vt:lpstr>
      <vt:lpstr>COMPUTER VISION</vt:lpstr>
      <vt:lpstr>Día 1</vt:lpstr>
      <vt:lpstr>Presentación</vt:lpstr>
      <vt:lpstr>Presentación de PowerPoint</vt:lpstr>
      <vt:lpstr>Objetivos</vt:lpstr>
      <vt:lpstr>Definición de Imagen</vt:lpstr>
      <vt:lpstr>Presentación de PowerPoint</vt:lpstr>
      <vt:lpstr>Presentación de PowerPoint</vt:lpstr>
      <vt:lpstr>Presentación de PowerPoint</vt:lpstr>
      <vt:lpstr>Presentación de PowerPoint</vt:lpstr>
      <vt:lpstr>Variables</vt:lpstr>
      <vt:lpstr>Presentación de PowerPoint</vt:lpstr>
      <vt:lpstr>Espacios de Color</vt:lpstr>
      <vt:lpstr>Presentación de PowerPoint</vt:lpstr>
      <vt:lpstr>Modelo RGB</vt:lpstr>
      <vt:lpstr>Modelo HSV</vt:lpstr>
      <vt:lpstr>Presentación de PowerPoint</vt:lpstr>
      <vt:lpstr>Otros modelos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dc:title>
  <cp:lastModifiedBy>ALUMNO - LUIGI MOISES LAYME DEL SOLAR</cp:lastModifiedBy>
  <cp:revision>20</cp:revision>
  <dcterms:modified xsi:type="dcterms:W3CDTF">2021-04-25T00:50:59Z</dcterms:modified>
</cp:coreProperties>
</file>